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5" r:id="rId1"/>
  </p:sldMasterIdLst>
  <p:sldIdLst>
    <p:sldId id="258" r:id="rId2"/>
    <p:sldId id="259" r:id="rId3"/>
    <p:sldId id="261" r:id="rId4"/>
    <p:sldId id="260" r:id="rId5"/>
    <p:sldId id="274" r:id="rId6"/>
    <p:sldId id="275" r:id="rId7"/>
    <p:sldId id="262" r:id="rId8"/>
    <p:sldId id="263" r:id="rId9"/>
    <p:sldId id="264" r:id="rId10"/>
    <p:sldId id="265" r:id="rId11"/>
    <p:sldId id="266" r:id="rId12"/>
    <p:sldId id="267" r:id="rId13"/>
    <p:sldId id="268" r:id="rId14"/>
    <p:sldId id="270" r:id="rId15"/>
    <p:sldId id="269" r:id="rId16"/>
    <p:sldId id="271" r:id="rId17"/>
    <p:sldId id="272" r:id="rId18"/>
    <p:sldId id="273" r:id="rId19"/>
    <p:sldId id="277" r:id="rId20"/>
    <p:sldId id="276" r:id="rId21"/>
    <p:sldId id="27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1" d="100"/>
          <a:sy n="51" d="100"/>
        </p:scale>
        <p:origin x="888"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run Reddy" userId="2353f709f346d7e2" providerId="LiveId" clId="{63B82F72-939C-44E3-9E19-9EB7F7B9FD48}"/>
    <pc:docChg chg="custSel addSld delSld modSld">
      <pc:chgData name="Tarun Reddy" userId="2353f709f346d7e2" providerId="LiveId" clId="{63B82F72-939C-44E3-9E19-9EB7F7B9FD48}" dt="2023-12-16T03:59:18.983" v="332" actId="27636"/>
      <pc:docMkLst>
        <pc:docMk/>
      </pc:docMkLst>
      <pc:sldChg chg="modSp mod">
        <pc:chgData name="Tarun Reddy" userId="2353f709f346d7e2" providerId="LiveId" clId="{63B82F72-939C-44E3-9E19-9EB7F7B9FD48}" dt="2023-12-16T02:38:36.980" v="174" actId="20577"/>
        <pc:sldMkLst>
          <pc:docMk/>
          <pc:sldMk cId="16174589" sldId="258"/>
        </pc:sldMkLst>
        <pc:spChg chg="mod">
          <ac:chgData name="Tarun Reddy" userId="2353f709f346d7e2" providerId="LiveId" clId="{63B82F72-939C-44E3-9E19-9EB7F7B9FD48}" dt="2023-12-16T02:38:36.980" v="174" actId="20577"/>
          <ac:spMkLst>
            <pc:docMk/>
            <pc:sldMk cId="16174589" sldId="258"/>
            <ac:spMk id="3" creationId="{767E4D14-7319-76AE-9CAE-E0F29CA1E5A3}"/>
          </ac:spMkLst>
        </pc:spChg>
      </pc:sldChg>
      <pc:sldChg chg="modSp mod">
        <pc:chgData name="Tarun Reddy" userId="2353f709f346d7e2" providerId="LiveId" clId="{63B82F72-939C-44E3-9E19-9EB7F7B9FD48}" dt="2023-12-16T02:47:32.469" v="223" actId="20577"/>
        <pc:sldMkLst>
          <pc:docMk/>
          <pc:sldMk cId="1239882417" sldId="273"/>
        </pc:sldMkLst>
        <pc:spChg chg="mod">
          <ac:chgData name="Tarun Reddy" userId="2353f709f346d7e2" providerId="LiveId" clId="{63B82F72-939C-44E3-9E19-9EB7F7B9FD48}" dt="2023-12-16T02:47:32.469" v="223" actId="20577"/>
          <ac:spMkLst>
            <pc:docMk/>
            <pc:sldMk cId="1239882417" sldId="273"/>
            <ac:spMk id="3" creationId="{1998840E-47DC-FF2A-C7F4-3DA1A868104C}"/>
          </ac:spMkLst>
        </pc:spChg>
      </pc:sldChg>
      <pc:sldChg chg="addSp delSp modSp mod">
        <pc:chgData name="Tarun Reddy" userId="2353f709f346d7e2" providerId="LiveId" clId="{63B82F72-939C-44E3-9E19-9EB7F7B9FD48}" dt="2023-12-16T02:47:11.780" v="221" actId="20577"/>
        <pc:sldMkLst>
          <pc:docMk/>
          <pc:sldMk cId="2637506731" sldId="276"/>
        </pc:sldMkLst>
        <pc:spChg chg="add mod">
          <ac:chgData name="Tarun Reddy" userId="2353f709f346d7e2" providerId="LiveId" clId="{63B82F72-939C-44E3-9E19-9EB7F7B9FD48}" dt="2023-12-16T02:47:11.780" v="221" actId="20577"/>
          <ac:spMkLst>
            <pc:docMk/>
            <pc:sldMk cId="2637506731" sldId="276"/>
            <ac:spMk id="7" creationId="{5990632F-98D8-0EFF-C994-4AF72B42FED0}"/>
          </ac:spMkLst>
        </pc:spChg>
        <pc:picChg chg="add mod">
          <ac:chgData name="Tarun Reddy" userId="2353f709f346d7e2" providerId="LiveId" clId="{63B82F72-939C-44E3-9E19-9EB7F7B9FD48}" dt="2023-12-16T02:46:24.744" v="176" actId="931"/>
          <ac:picMkLst>
            <pc:docMk/>
            <pc:sldMk cId="2637506731" sldId="276"/>
            <ac:picMk id="5" creationId="{51B90594-06C1-3634-1013-C1E745EEEB46}"/>
          </ac:picMkLst>
        </pc:picChg>
        <pc:picChg chg="del">
          <ac:chgData name="Tarun Reddy" userId="2353f709f346d7e2" providerId="LiveId" clId="{63B82F72-939C-44E3-9E19-9EB7F7B9FD48}" dt="2023-12-16T02:46:06.010" v="175" actId="478"/>
          <ac:picMkLst>
            <pc:docMk/>
            <pc:sldMk cId="2637506731" sldId="276"/>
            <ac:picMk id="6" creationId="{C769ABBF-B8C5-F4A3-2ADF-91415C4A496B}"/>
          </ac:picMkLst>
        </pc:picChg>
      </pc:sldChg>
      <pc:sldChg chg="modSp mod">
        <pc:chgData name="Tarun Reddy" userId="2353f709f346d7e2" providerId="LiveId" clId="{63B82F72-939C-44E3-9E19-9EB7F7B9FD48}" dt="2023-12-16T03:03:00.918" v="265" actId="20577"/>
        <pc:sldMkLst>
          <pc:docMk/>
          <pc:sldMk cId="3072270767" sldId="277"/>
        </pc:sldMkLst>
        <pc:spChg chg="mod">
          <ac:chgData name="Tarun Reddy" userId="2353f709f346d7e2" providerId="LiveId" clId="{63B82F72-939C-44E3-9E19-9EB7F7B9FD48}" dt="2023-12-16T03:03:00.918" v="265" actId="20577"/>
          <ac:spMkLst>
            <pc:docMk/>
            <pc:sldMk cId="3072270767" sldId="277"/>
            <ac:spMk id="3" creationId="{1998840E-47DC-FF2A-C7F4-3DA1A868104C}"/>
          </ac:spMkLst>
        </pc:spChg>
      </pc:sldChg>
      <pc:sldChg chg="del">
        <pc:chgData name="Tarun Reddy" userId="2353f709f346d7e2" providerId="LiveId" clId="{63B82F72-939C-44E3-9E19-9EB7F7B9FD48}" dt="2023-12-16T02:46:38.109" v="177" actId="2696"/>
        <pc:sldMkLst>
          <pc:docMk/>
          <pc:sldMk cId="1653008321" sldId="278"/>
        </pc:sldMkLst>
      </pc:sldChg>
      <pc:sldChg chg="addSp delSp modSp new mod">
        <pc:chgData name="Tarun Reddy" userId="2353f709f346d7e2" providerId="LiveId" clId="{63B82F72-939C-44E3-9E19-9EB7F7B9FD48}" dt="2023-12-16T03:59:18.983" v="332" actId="27636"/>
        <pc:sldMkLst>
          <pc:docMk/>
          <pc:sldMk cId="3334170446" sldId="280"/>
        </pc:sldMkLst>
        <pc:spChg chg="del">
          <ac:chgData name="Tarun Reddy" userId="2353f709f346d7e2" providerId="LiveId" clId="{63B82F72-939C-44E3-9E19-9EB7F7B9FD48}" dt="2023-12-16T03:57:09.426" v="268" actId="478"/>
          <ac:spMkLst>
            <pc:docMk/>
            <pc:sldMk cId="3334170446" sldId="280"/>
            <ac:spMk id="2" creationId="{66824CA7-A4C2-407E-C763-FFF8BBE5F44D}"/>
          </ac:spMkLst>
        </pc:spChg>
        <pc:spChg chg="del">
          <ac:chgData name="Tarun Reddy" userId="2353f709f346d7e2" providerId="LiveId" clId="{63B82F72-939C-44E3-9E19-9EB7F7B9FD48}" dt="2023-12-16T03:57:24.276" v="269"/>
          <ac:spMkLst>
            <pc:docMk/>
            <pc:sldMk cId="3334170446" sldId="280"/>
            <ac:spMk id="3" creationId="{0909D22E-B4D0-CDCB-9652-34C94F5B5678}"/>
          </ac:spMkLst>
        </pc:spChg>
        <pc:spChg chg="add mod">
          <ac:chgData name="Tarun Reddy" userId="2353f709f346d7e2" providerId="LiveId" clId="{63B82F72-939C-44E3-9E19-9EB7F7B9FD48}" dt="2023-12-16T03:58:16.057" v="317" actId="20577"/>
          <ac:spMkLst>
            <pc:docMk/>
            <pc:sldMk cId="3334170446" sldId="280"/>
            <ac:spMk id="6" creationId="{9FC25296-D2E5-3CE2-AE60-1DB1650D97DE}"/>
          </ac:spMkLst>
        </pc:spChg>
        <pc:spChg chg="add mod">
          <ac:chgData name="Tarun Reddy" userId="2353f709f346d7e2" providerId="LiveId" clId="{63B82F72-939C-44E3-9E19-9EB7F7B9FD48}" dt="2023-12-16T03:59:18.983" v="332" actId="27636"/>
          <ac:spMkLst>
            <pc:docMk/>
            <pc:sldMk cId="3334170446" sldId="280"/>
            <ac:spMk id="7" creationId="{E981065D-5C89-7F4C-8C96-ABFADAFB830D}"/>
          </ac:spMkLst>
        </pc:spChg>
        <pc:picChg chg="add mod">
          <ac:chgData name="Tarun Reddy" userId="2353f709f346d7e2" providerId="LiveId" clId="{63B82F72-939C-44E3-9E19-9EB7F7B9FD48}" dt="2023-12-16T03:57:04.393" v="267"/>
          <ac:picMkLst>
            <pc:docMk/>
            <pc:sldMk cId="3334170446" sldId="280"/>
            <ac:picMk id="4" creationId="{6C32C466-D14E-2DC7-B855-05F2B0063294}"/>
          </ac:picMkLst>
        </pc:picChg>
        <pc:picChg chg="add mod">
          <ac:chgData name="Tarun Reddy" userId="2353f709f346d7e2" providerId="LiveId" clId="{63B82F72-939C-44E3-9E19-9EB7F7B9FD48}" dt="2023-12-16T03:57:28.809" v="270" actId="1076"/>
          <ac:picMkLst>
            <pc:docMk/>
            <pc:sldMk cId="3334170446" sldId="280"/>
            <ac:picMk id="5" creationId="{B7B41A25-D053-82CE-AC8C-B71780A4F37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C34E1-8B8B-FD48-8C75-15F8DF0535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38490EE-8284-E0F6-B5AA-B8A9D3D88B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B082C8D-36C5-1892-14C2-C91F159BC140}"/>
              </a:ext>
            </a:extLst>
          </p:cNvPr>
          <p:cNvSpPr>
            <a:spLocks noGrp="1"/>
          </p:cNvSpPr>
          <p:nvPr>
            <p:ph type="dt" sz="half" idx="10"/>
          </p:nvPr>
        </p:nvSpPr>
        <p:spPr/>
        <p:txBody>
          <a:bodyPr/>
          <a:lstStyle/>
          <a:p>
            <a:fld id="{239C2857-BDA0-479A-8E39-23D95EEDEA32}" type="datetimeFigureOut">
              <a:rPr lang="en-IN" smtClean="0"/>
              <a:t>12-11-2024</a:t>
            </a:fld>
            <a:endParaRPr lang="en-IN"/>
          </a:p>
        </p:txBody>
      </p:sp>
      <p:sp>
        <p:nvSpPr>
          <p:cNvPr id="5" name="Footer Placeholder 4">
            <a:extLst>
              <a:ext uri="{FF2B5EF4-FFF2-40B4-BE49-F238E27FC236}">
                <a16:creationId xmlns:a16="http://schemas.microsoft.com/office/drawing/2014/main" id="{86B9A023-C05B-46AA-4639-255BA5B62B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98E36C-53B8-85A1-7B11-F1F62907E0C4}"/>
              </a:ext>
            </a:extLst>
          </p:cNvPr>
          <p:cNvSpPr>
            <a:spLocks noGrp="1"/>
          </p:cNvSpPr>
          <p:nvPr>
            <p:ph type="sldNum" sz="quarter" idx="12"/>
          </p:nvPr>
        </p:nvSpPr>
        <p:spPr/>
        <p:txBody>
          <a:bodyPr/>
          <a:lstStyle/>
          <a:p>
            <a:fld id="{1431CF31-701B-466F-8876-E31995D9A8DB}" type="slidenum">
              <a:rPr lang="en-IN" smtClean="0"/>
              <a:t>‹#›</a:t>
            </a:fld>
            <a:endParaRPr lang="en-IN"/>
          </a:p>
        </p:txBody>
      </p:sp>
    </p:spTree>
    <p:extLst>
      <p:ext uri="{BB962C8B-B14F-4D97-AF65-F5344CB8AC3E}">
        <p14:creationId xmlns:p14="http://schemas.microsoft.com/office/powerpoint/2010/main" val="2126072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167F5-844E-49F6-7947-92F6A5A94E6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7DC5DE9-7D3B-230D-17DD-0A384FC644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6474093-D3CF-956D-C0D7-0CBDAC70AE14}"/>
              </a:ext>
            </a:extLst>
          </p:cNvPr>
          <p:cNvSpPr>
            <a:spLocks noGrp="1"/>
          </p:cNvSpPr>
          <p:nvPr>
            <p:ph type="dt" sz="half" idx="10"/>
          </p:nvPr>
        </p:nvSpPr>
        <p:spPr/>
        <p:txBody>
          <a:bodyPr/>
          <a:lstStyle/>
          <a:p>
            <a:fld id="{239C2857-BDA0-479A-8E39-23D95EEDEA32}" type="datetimeFigureOut">
              <a:rPr lang="en-IN" smtClean="0"/>
              <a:t>12-11-2024</a:t>
            </a:fld>
            <a:endParaRPr lang="en-IN"/>
          </a:p>
        </p:txBody>
      </p:sp>
      <p:sp>
        <p:nvSpPr>
          <p:cNvPr id="5" name="Footer Placeholder 4">
            <a:extLst>
              <a:ext uri="{FF2B5EF4-FFF2-40B4-BE49-F238E27FC236}">
                <a16:creationId xmlns:a16="http://schemas.microsoft.com/office/drawing/2014/main" id="{E62C9D87-8032-D254-37BE-88C56C9784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6A339B7-38EE-5A53-88FA-9EB18C66727E}"/>
              </a:ext>
            </a:extLst>
          </p:cNvPr>
          <p:cNvSpPr>
            <a:spLocks noGrp="1"/>
          </p:cNvSpPr>
          <p:nvPr>
            <p:ph type="sldNum" sz="quarter" idx="12"/>
          </p:nvPr>
        </p:nvSpPr>
        <p:spPr/>
        <p:txBody>
          <a:bodyPr/>
          <a:lstStyle/>
          <a:p>
            <a:fld id="{1431CF31-701B-466F-8876-E31995D9A8DB}" type="slidenum">
              <a:rPr lang="en-IN" smtClean="0"/>
              <a:t>‹#›</a:t>
            </a:fld>
            <a:endParaRPr lang="en-IN"/>
          </a:p>
        </p:txBody>
      </p:sp>
    </p:spTree>
    <p:extLst>
      <p:ext uri="{BB962C8B-B14F-4D97-AF65-F5344CB8AC3E}">
        <p14:creationId xmlns:p14="http://schemas.microsoft.com/office/powerpoint/2010/main" val="2700348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D7955E-24B4-4342-73CC-CEC8365D2D6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638A2C9-74C1-9494-AAB9-C50157B896B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BC85169-BCA6-8161-52AE-688A2451B403}"/>
              </a:ext>
            </a:extLst>
          </p:cNvPr>
          <p:cNvSpPr>
            <a:spLocks noGrp="1"/>
          </p:cNvSpPr>
          <p:nvPr>
            <p:ph type="dt" sz="half" idx="10"/>
          </p:nvPr>
        </p:nvSpPr>
        <p:spPr/>
        <p:txBody>
          <a:bodyPr/>
          <a:lstStyle/>
          <a:p>
            <a:fld id="{239C2857-BDA0-479A-8E39-23D95EEDEA32}" type="datetimeFigureOut">
              <a:rPr lang="en-IN" smtClean="0"/>
              <a:t>12-11-2024</a:t>
            </a:fld>
            <a:endParaRPr lang="en-IN"/>
          </a:p>
        </p:txBody>
      </p:sp>
      <p:sp>
        <p:nvSpPr>
          <p:cNvPr id="5" name="Footer Placeholder 4">
            <a:extLst>
              <a:ext uri="{FF2B5EF4-FFF2-40B4-BE49-F238E27FC236}">
                <a16:creationId xmlns:a16="http://schemas.microsoft.com/office/drawing/2014/main" id="{02D39E76-8A7B-28A5-D4A8-AA0A1521E3C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3D63FE8-6EF1-382A-645D-81F34CC6CE3A}"/>
              </a:ext>
            </a:extLst>
          </p:cNvPr>
          <p:cNvSpPr>
            <a:spLocks noGrp="1"/>
          </p:cNvSpPr>
          <p:nvPr>
            <p:ph type="sldNum" sz="quarter" idx="12"/>
          </p:nvPr>
        </p:nvSpPr>
        <p:spPr/>
        <p:txBody>
          <a:bodyPr/>
          <a:lstStyle/>
          <a:p>
            <a:fld id="{1431CF31-701B-466F-8876-E31995D9A8DB}" type="slidenum">
              <a:rPr lang="en-IN" smtClean="0"/>
              <a:t>‹#›</a:t>
            </a:fld>
            <a:endParaRPr lang="en-IN"/>
          </a:p>
        </p:txBody>
      </p:sp>
    </p:spTree>
    <p:extLst>
      <p:ext uri="{BB962C8B-B14F-4D97-AF65-F5344CB8AC3E}">
        <p14:creationId xmlns:p14="http://schemas.microsoft.com/office/powerpoint/2010/main" val="2341940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2009A-974B-76C8-B7FD-1D7F4131286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CEF7148-163D-17C4-3A67-068D91FEA9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0E8ABF5-B82B-7E35-E9AC-394D15117F8D}"/>
              </a:ext>
            </a:extLst>
          </p:cNvPr>
          <p:cNvSpPr>
            <a:spLocks noGrp="1"/>
          </p:cNvSpPr>
          <p:nvPr>
            <p:ph type="dt" sz="half" idx="10"/>
          </p:nvPr>
        </p:nvSpPr>
        <p:spPr/>
        <p:txBody>
          <a:bodyPr/>
          <a:lstStyle/>
          <a:p>
            <a:fld id="{239C2857-BDA0-479A-8E39-23D95EEDEA32}" type="datetimeFigureOut">
              <a:rPr lang="en-IN" smtClean="0"/>
              <a:t>12-11-2024</a:t>
            </a:fld>
            <a:endParaRPr lang="en-IN"/>
          </a:p>
        </p:txBody>
      </p:sp>
      <p:sp>
        <p:nvSpPr>
          <p:cNvPr id="5" name="Footer Placeholder 4">
            <a:extLst>
              <a:ext uri="{FF2B5EF4-FFF2-40B4-BE49-F238E27FC236}">
                <a16:creationId xmlns:a16="http://schemas.microsoft.com/office/drawing/2014/main" id="{37952504-53C8-5F1B-C167-D0104EBF81A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1699E0-66DB-831D-BF2D-50C2330AFAAE}"/>
              </a:ext>
            </a:extLst>
          </p:cNvPr>
          <p:cNvSpPr>
            <a:spLocks noGrp="1"/>
          </p:cNvSpPr>
          <p:nvPr>
            <p:ph type="sldNum" sz="quarter" idx="12"/>
          </p:nvPr>
        </p:nvSpPr>
        <p:spPr/>
        <p:txBody>
          <a:bodyPr/>
          <a:lstStyle/>
          <a:p>
            <a:fld id="{1431CF31-701B-466F-8876-E31995D9A8DB}" type="slidenum">
              <a:rPr lang="en-IN" smtClean="0"/>
              <a:t>‹#›</a:t>
            </a:fld>
            <a:endParaRPr lang="en-IN"/>
          </a:p>
        </p:txBody>
      </p:sp>
    </p:spTree>
    <p:extLst>
      <p:ext uri="{BB962C8B-B14F-4D97-AF65-F5344CB8AC3E}">
        <p14:creationId xmlns:p14="http://schemas.microsoft.com/office/powerpoint/2010/main" val="3576295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B2EEB-6BAA-0F58-E9B4-7D46E3AFD68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E4CF851-AFF1-7419-E055-BE90162413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24FFCF-6F6A-B626-37B1-2129E9D0F83D}"/>
              </a:ext>
            </a:extLst>
          </p:cNvPr>
          <p:cNvSpPr>
            <a:spLocks noGrp="1"/>
          </p:cNvSpPr>
          <p:nvPr>
            <p:ph type="dt" sz="half" idx="10"/>
          </p:nvPr>
        </p:nvSpPr>
        <p:spPr/>
        <p:txBody>
          <a:bodyPr/>
          <a:lstStyle/>
          <a:p>
            <a:fld id="{239C2857-BDA0-479A-8E39-23D95EEDEA32}" type="datetimeFigureOut">
              <a:rPr lang="en-IN" smtClean="0"/>
              <a:t>12-11-2024</a:t>
            </a:fld>
            <a:endParaRPr lang="en-IN"/>
          </a:p>
        </p:txBody>
      </p:sp>
      <p:sp>
        <p:nvSpPr>
          <p:cNvPr id="5" name="Footer Placeholder 4">
            <a:extLst>
              <a:ext uri="{FF2B5EF4-FFF2-40B4-BE49-F238E27FC236}">
                <a16:creationId xmlns:a16="http://schemas.microsoft.com/office/drawing/2014/main" id="{E75488AF-A9A1-C9CC-43D4-0E3F79FBCF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503E5B-2CC8-25E0-1602-1C5B77F28A69}"/>
              </a:ext>
            </a:extLst>
          </p:cNvPr>
          <p:cNvSpPr>
            <a:spLocks noGrp="1"/>
          </p:cNvSpPr>
          <p:nvPr>
            <p:ph type="sldNum" sz="quarter" idx="12"/>
          </p:nvPr>
        </p:nvSpPr>
        <p:spPr/>
        <p:txBody>
          <a:bodyPr/>
          <a:lstStyle/>
          <a:p>
            <a:fld id="{1431CF31-701B-466F-8876-E31995D9A8DB}" type="slidenum">
              <a:rPr lang="en-IN" smtClean="0"/>
              <a:t>‹#›</a:t>
            </a:fld>
            <a:endParaRPr lang="en-IN"/>
          </a:p>
        </p:txBody>
      </p:sp>
    </p:spTree>
    <p:extLst>
      <p:ext uri="{BB962C8B-B14F-4D97-AF65-F5344CB8AC3E}">
        <p14:creationId xmlns:p14="http://schemas.microsoft.com/office/powerpoint/2010/main" val="1860017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7136F-4932-A97B-B5ED-D075949C90B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3776B57-4A88-895B-1EAC-608D88CB24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AB73D8E-D022-D746-B17E-2C773E2172B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BC36E49-819B-F64D-E683-78C7B3A2EE5B}"/>
              </a:ext>
            </a:extLst>
          </p:cNvPr>
          <p:cNvSpPr>
            <a:spLocks noGrp="1"/>
          </p:cNvSpPr>
          <p:nvPr>
            <p:ph type="dt" sz="half" idx="10"/>
          </p:nvPr>
        </p:nvSpPr>
        <p:spPr/>
        <p:txBody>
          <a:bodyPr/>
          <a:lstStyle/>
          <a:p>
            <a:fld id="{239C2857-BDA0-479A-8E39-23D95EEDEA32}" type="datetimeFigureOut">
              <a:rPr lang="en-IN" smtClean="0"/>
              <a:t>12-11-2024</a:t>
            </a:fld>
            <a:endParaRPr lang="en-IN"/>
          </a:p>
        </p:txBody>
      </p:sp>
      <p:sp>
        <p:nvSpPr>
          <p:cNvPr id="6" name="Footer Placeholder 5">
            <a:extLst>
              <a:ext uri="{FF2B5EF4-FFF2-40B4-BE49-F238E27FC236}">
                <a16:creationId xmlns:a16="http://schemas.microsoft.com/office/drawing/2014/main" id="{4B8C6572-7032-6BF5-4AF9-82984F28AE7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045CE28-14CA-8E45-87EF-C73AAF62F40A}"/>
              </a:ext>
            </a:extLst>
          </p:cNvPr>
          <p:cNvSpPr>
            <a:spLocks noGrp="1"/>
          </p:cNvSpPr>
          <p:nvPr>
            <p:ph type="sldNum" sz="quarter" idx="12"/>
          </p:nvPr>
        </p:nvSpPr>
        <p:spPr/>
        <p:txBody>
          <a:bodyPr/>
          <a:lstStyle/>
          <a:p>
            <a:fld id="{1431CF31-701B-466F-8876-E31995D9A8DB}" type="slidenum">
              <a:rPr lang="en-IN" smtClean="0"/>
              <a:t>‹#›</a:t>
            </a:fld>
            <a:endParaRPr lang="en-IN"/>
          </a:p>
        </p:txBody>
      </p:sp>
    </p:spTree>
    <p:extLst>
      <p:ext uri="{BB962C8B-B14F-4D97-AF65-F5344CB8AC3E}">
        <p14:creationId xmlns:p14="http://schemas.microsoft.com/office/powerpoint/2010/main" val="42663155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FCA5F-847D-913C-8D7A-DFEC6712FDC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9438A6E-7374-D747-8312-F7ABF1BB89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987055-BD1B-24BD-2BDF-4B7C3F55CAF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4D07C94-CC88-CEAA-4C3B-3EB7065FD09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0D77E7C-53E1-E371-993A-2D8D7ADEB7B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6D367C7-D8BE-7CFA-BFAD-5B4A7321F9C4}"/>
              </a:ext>
            </a:extLst>
          </p:cNvPr>
          <p:cNvSpPr>
            <a:spLocks noGrp="1"/>
          </p:cNvSpPr>
          <p:nvPr>
            <p:ph type="dt" sz="half" idx="10"/>
          </p:nvPr>
        </p:nvSpPr>
        <p:spPr/>
        <p:txBody>
          <a:bodyPr/>
          <a:lstStyle/>
          <a:p>
            <a:fld id="{239C2857-BDA0-479A-8E39-23D95EEDEA32}" type="datetimeFigureOut">
              <a:rPr lang="en-IN" smtClean="0"/>
              <a:t>12-11-2024</a:t>
            </a:fld>
            <a:endParaRPr lang="en-IN"/>
          </a:p>
        </p:txBody>
      </p:sp>
      <p:sp>
        <p:nvSpPr>
          <p:cNvPr id="8" name="Footer Placeholder 7">
            <a:extLst>
              <a:ext uri="{FF2B5EF4-FFF2-40B4-BE49-F238E27FC236}">
                <a16:creationId xmlns:a16="http://schemas.microsoft.com/office/drawing/2014/main" id="{1BBE16F6-8578-A27F-EA32-77D09667C81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284B3C6-F56C-2C1D-64E0-7BB7DD7C3B42}"/>
              </a:ext>
            </a:extLst>
          </p:cNvPr>
          <p:cNvSpPr>
            <a:spLocks noGrp="1"/>
          </p:cNvSpPr>
          <p:nvPr>
            <p:ph type="sldNum" sz="quarter" idx="12"/>
          </p:nvPr>
        </p:nvSpPr>
        <p:spPr/>
        <p:txBody>
          <a:bodyPr/>
          <a:lstStyle/>
          <a:p>
            <a:fld id="{1431CF31-701B-466F-8876-E31995D9A8DB}" type="slidenum">
              <a:rPr lang="en-IN" smtClean="0"/>
              <a:t>‹#›</a:t>
            </a:fld>
            <a:endParaRPr lang="en-IN"/>
          </a:p>
        </p:txBody>
      </p:sp>
    </p:spTree>
    <p:extLst>
      <p:ext uri="{BB962C8B-B14F-4D97-AF65-F5344CB8AC3E}">
        <p14:creationId xmlns:p14="http://schemas.microsoft.com/office/powerpoint/2010/main" val="3560781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F6C80-46D4-4A67-9820-F0C6B0F0880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A1D1F23-6CBE-5D64-715B-47BE6FEF2F42}"/>
              </a:ext>
            </a:extLst>
          </p:cNvPr>
          <p:cNvSpPr>
            <a:spLocks noGrp="1"/>
          </p:cNvSpPr>
          <p:nvPr>
            <p:ph type="dt" sz="half" idx="10"/>
          </p:nvPr>
        </p:nvSpPr>
        <p:spPr/>
        <p:txBody>
          <a:bodyPr/>
          <a:lstStyle/>
          <a:p>
            <a:fld id="{239C2857-BDA0-479A-8E39-23D95EEDEA32}" type="datetimeFigureOut">
              <a:rPr lang="en-IN" smtClean="0"/>
              <a:t>12-11-2024</a:t>
            </a:fld>
            <a:endParaRPr lang="en-IN"/>
          </a:p>
        </p:txBody>
      </p:sp>
      <p:sp>
        <p:nvSpPr>
          <p:cNvPr id="4" name="Footer Placeholder 3">
            <a:extLst>
              <a:ext uri="{FF2B5EF4-FFF2-40B4-BE49-F238E27FC236}">
                <a16:creationId xmlns:a16="http://schemas.microsoft.com/office/drawing/2014/main" id="{726241BC-CD36-6346-4316-32A0E307BE8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DB7F096-00F2-B627-AE0D-38EF7131B019}"/>
              </a:ext>
            </a:extLst>
          </p:cNvPr>
          <p:cNvSpPr>
            <a:spLocks noGrp="1"/>
          </p:cNvSpPr>
          <p:nvPr>
            <p:ph type="sldNum" sz="quarter" idx="12"/>
          </p:nvPr>
        </p:nvSpPr>
        <p:spPr/>
        <p:txBody>
          <a:bodyPr/>
          <a:lstStyle/>
          <a:p>
            <a:fld id="{1431CF31-701B-466F-8876-E31995D9A8DB}" type="slidenum">
              <a:rPr lang="en-IN" smtClean="0"/>
              <a:t>‹#›</a:t>
            </a:fld>
            <a:endParaRPr lang="en-IN"/>
          </a:p>
        </p:txBody>
      </p:sp>
    </p:spTree>
    <p:extLst>
      <p:ext uri="{BB962C8B-B14F-4D97-AF65-F5344CB8AC3E}">
        <p14:creationId xmlns:p14="http://schemas.microsoft.com/office/powerpoint/2010/main" val="3429327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5C4E86-B9C4-4918-3A74-F181F3AF3006}"/>
              </a:ext>
            </a:extLst>
          </p:cNvPr>
          <p:cNvSpPr>
            <a:spLocks noGrp="1"/>
          </p:cNvSpPr>
          <p:nvPr>
            <p:ph type="dt" sz="half" idx="10"/>
          </p:nvPr>
        </p:nvSpPr>
        <p:spPr/>
        <p:txBody>
          <a:bodyPr/>
          <a:lstStyle/>
          <a:p>
            <a:fld id="{239C2857-BDA0-479A-8E39-23D95EEDEA32}" type="datetimeFigureOut">
              <a:rPr lang="en-IN" smtClean="0"/>
              <a:t>12-11-2024</a:t>
            </a:fld>
            <a:endParaRPr lang="en-IN"/>
          </a:p>
        </p:txBody>
      </p:sp>
      <p:sp>
        <p:nvSpPr>
          <p:cNvPr id="3" name="Footer Placeholder 2">
            <a:extLst>
              <a:ext uri="{FF2B5EF4-FFF2-40B4-BE49-F238E27FC236}">
                <a16:creationId xmlns:a16="http://schemas.microsoft.com/office/drawing/2014/main" id="{C02FCDDB-93AC-7CD6-41EB-A5ADC9E38EE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58E2265-D29A-887E-BDB3-383B6E2766C7}"/>
              </a:ext>
            </a:extLst>
          </p:cNvPr>
          <p:cNvSpPr>
            <a:spLocks noGrp="1"/>
          </p:cNvSpPr>
          <p:nvPr>
            <p:ph type="sldNum" sz="quarter" idx="12"/>
          </p:nvPr>
        </p:nvSpPr>
        <p:spPr/>
        <p:txBody>
          <a:bodyPr/>
          <a:lstStyle/>
          <a:p>
            <a:fld id="{1431CF31-701B-466F-8876-E31995D9A8DB}" type="slidenum">
              <a:rPr lang="en-IN" smtClean="0"/>
              <a:t>‹#›</a:t>
            </a:fld>
            <a:endParaRPr lang="en-IN"/>
          </a:p>
        </p:txBody>
      </p:sp>
    </p:spTree>
    <p:extLst>
      <p:ext uri="{BB962C8B-B14F-4D97-AF65-F5344CB8AC3E}">
        <p14:creationId xmlns:p14="http://schemas.microsoft.com/office/powerpoint/2010/main" val="3204814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9A2D1-922F-A3A2-763B-C9E8E77BDF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66CF6CE-A5F3-7501-73EC-1BF0A59902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19EEFA1-BE11-23ED-C94C-6158E96768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1325F2-E96A-F3D6-4AFC-06A2540A141C}"/>
              </a:ext>
            </a:extLst>
          </p:cNvPr>
          <p:cNvSpPr>
            <a:spLocks noGrp="1"/>
          </p:cNvSpPr>
          <p:nvPr>
            <p:ph type="dt" sz="half" idx="10"/>
          </p:nvPr>
        </p:nvSpPr>
        <p:spPr/>
        <p:txBody>
          <a:bodyPr/>
          <a:lstStyle/>
          <a:p>
            <a:fld id="{239C2857-BDA0-479A-8E39-23D95EEDEA32}" type="datetimeFigureOut">
              <a:rPr lang="en-IN" smtClean="0"/>
              <a:t>12-11-2024</a:t>
            </a:fld>
            <a:endParaRPr lang="en-IN"/>
          </a:p>
        </p:txBody>
      </p:sp>
      <p:sp>
        <p:nvSpPr>
          <p:cNvPr id="6" name="Footer Placeholder 5">
            <a:extLst>
              <a:ext uri="{FF2B5EF4-FFF2-40B4-BE49-F238E27FC236}">
                <a16:creationId xmlns:a16="http://schemas.microsoft.com/office/drawing/2014/main" id="{71DA1C28-3D26-8344-2A45-D97CADB31E4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41411A0-7523-13FC-F71A-621C6BB8712A}"/>
              </a:ext>
            </a:extLst>
          </p:cNvPr>
          <p:cNvSpPr>
            <a:spLocks noGrp="1"/>
          </p:cNvSpPr>
          <p:nvPr>
            <p:ph type="sldNum" sz="quarter" idx="12"/>
          </p:nvPr>
        </p:nvSpPr>
        <p:spPr/>
        <p:txBody>
          <a:bodyPr/>
          <a:lstStyle/>
          <a:p>
            <a:fld id="{1431CF31-701B-466F-8876-E31995D9A8DB}" type="slidenum">
              <a:rPr lang="en-IN" smtClean="0"/>
              <a:t>‹#›</a:t>
            </a:fld>
            <a:endParaRPr lang="en-IN"/>
          </a:p>
        </p:txBody>
      </p:sp>
    </p:spTree>
    <p:extLst>
      <p:ext uri="{BB962C8B-B14F-4D97-AF65-F5344CB8AC3E}">
        <p14:creationId xmlns:p14="http://schemas.microsoft.com/office/powerpoint/2010/main" val="4198481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0466D-483D-9767-7053-0E90BDC895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3B7591F-5937-7F51-45E4-8A7F746A43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14703A1-576B-CA3C-DC81-E4F8F7BA71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CA008A-ABBA-E4AB-DDF5-1F4940BDA250}"/>
              </a:ext>
            </a:extLst>
          </p:cNvPr>
          <p:cNvSpPr>
            <a:spLocks noGrp="1"/>
          </p:cNvSpPr>
          <p:nvPr>
            <p:ph type="dt" sz="half" idx="10"/>
          </p:nvPr>
        </p:nvSpPr>
        <p:spPr/>
        <p:txBody>
          <a:bodyPr/>
          <a:lstStyle/>
          <a:p>
            <a:fld id="{239C2857-BDA0-479A-8E39-23D95EEDEA32}" type="datetimeFigureOut">
              <a:rPr lang="en-IN" smtClean="0"/>
              <a:t>12-11-2024</a:t>
            </a:fld>
            <a:endParaRPr lang="en-IN"/>
          </a:p>
        </p:txBody>
      </p:sp>
      <p:sp>
        <p:nvSpPr>
          <p:cNvPr id="6" name="Footer Placeholder 5">
            <a:extLst>
              <a:ext uri="{FF2B5EF4-FFF2-40B4-BE49-F238E27FC236}">
                <a16:creationId xmlns:a16="http://schemas.microsoft.com/office/drawing/2014/main" id="{5B347911-AE53-ED6D-1311-2DDCA2A75F9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87CC31F-BD8C-7B48-C4A1-180FEDFACCA4}"/>
              </a:ext>
            </a:extLst>
          </p:cNvPr>
          <p:cNvSpPr>
            <a:spLocks noGrp="1"/>
          </p:cNvSpPr>
          <p:nvPr>
            <p:ph type="sldNum" sz="quarter" idx="12"/>
          </p:nvPr>
        </p:nvSpPr>
        <p:spPr/>
        <p:txBody>
          <a:bodyPr/>
          <a:lstStyle/>
          <a:p>
            <a:fld id="{1431CF31-701B-466F-8876-E31995D9A8DB}" type="slidenum">
              <a:rPr lang="en-IN" smtClean="0"/>
              <a:t>‹#›</a:t>
            </a:fld>
            <a:endParaRPr lang="en-IN"/>
          </a:p>
        </p:txBody>
      </p:sp>
    </p:spTree>
    <p:extLst>
      <p:ext uri="{BB962C8B-B14F-4D97-AF65-F5344CB8AC3E}">
        <p14:creationId xmlns:p14="http://schemas.microsoft.com/office/powerpoint/2010/main" val="403347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9521F7-0457-F2FB-7252-BE4B821278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CF23871-D56F-EE48-D0A3-BB6BBD835F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D95230D-F3BF-5FE5-A979-93B89DCEAC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9C2857-BDA0-479A-8E39-23D95EEDEA32}" type="datetimeFigureOut">
              <a:rPr lang="en-IN" smtClean="0"/>
              <a:t>12-11-2024</a:t>
            </a:fld>
            <a:endParaRPr lang="en-IN"/>
          </a:p>
        </p:txBody>
      </p:sp>
      <p:sp>
        <p:nvSpPr>
          <p:cNvPr id="5" name="Footer Placeholder 4">
            <a:extLst>
              <a:ext uri="{FF2B5EF4-FFF2-40B4-BE49-F238E27FC236}">
                <a16:creationId xmlns:a16="http://schemas.microsoft.com/office/drawing/2014/main" id="{6561E1D8-FFAA-73E6-C32A-303B6BEED5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DF51FC1-B72B-D4CA-AB24-F58B12748D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31CF31-701B-466F-8876-E31995D9A8DB}" type="slidenum">
              <a:rPr lang="en-IN" smtClean="0"/>
              <a:t>‹#›</a:t>
            </a:fld>
            <a:endParaRPr lang="en-IN"/>
          </a:p>
        </p:txBody>
      </p:sp>
    </p:spTree>
    <p:extLst>
      <p:ext uri="{BB962C8B-B14F-4D97-AF65-F5344CB8AC3E}">
        <p14:creationId xmlns:p14="http://schemas.microsoft.com/office/powerpoint/2010/main" val="3645328474"/>
      </p:ext>
    </p:extLst>
  </p:cSld>
  <p:clrMap bg1="lt1" tx1="dk1" bg2="lt2" tx2="dk2" accent1="accent1" accent2="accent2" accent3="accent3" accent4="accent4" accent5="accent5" accent6="accent6" hlink="hlink" folHlink="folHlink"/>
  <p:sldLayoutIdLst>
    <p:sldLayoutId id="2147483906" r:id="rId1"/>
    <p:sldLayoutId id="2147483907" r:id="rId2"/>
    <p:sldLayoutId id="2147483908" r:id="rId3"/>
    <p:sldLayoutId id="2147483909" r:id="rId4"/>
    <p:sldLayoutId id="2147483910" r:id="rId5"/>
    <p:sldLayoutId id="2147483911" r:id="rId6"/>
    <p:sldLayoutId id="2147483912" r:id="rId7"/>
    <p:sldLayoutId id="2147483913" r:id="rId8"/>
    <p:sldLayoutId id="2147483914" r:id="rId9"/>
    <p:sldLayoutId id="2147483915" r:id="rId10"/>
    <p:sldLayoutId id="214748391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36D1A-5091-CA28-FAFD-F6D92FCE766D}"/>
              </a:ext>
            </a:extLst>
          </p:cNvPr>
          <p:cNvSpPr>
            <a:spLocks noGrp="1"/>
          </p:cNvSpPr>
          <p:nvPr>
            <p:ph type="title"/>
          </p:nvPr>
        </p:nvSpPr>
        <p:spPr>
          <a:xfrm>
            <a:off x="706344" y="1659452"/>
            <a:ext cx="8276291" cy="1192306"/>
          </a:xfrm>
        </p:spPr>
        <p:txBody>
          <a:bodyPr>
            <a:normAutofit/>
          </a:bodyPr>
          <a:lstStyle/>
          <a:p>
            <a:r>
              <a:rPr lang="en-IN" sz="2400" dirty="0">
                <a:latin typeface="Times New Roman" panose="02020603050405020304" pitchFamily="18" charset="0"/>
                <a:cs typeface="Times New Roman" panose="02020603050405020304" pitchFamily="18" charset="0"/>
              </a:rPr>
              <a:t>HEART DISEASE PREDICTION USING MACHINE LEARNING ALGORITHM</a:t>
            </a:r>
          </a:p>
        </p:txBody>
      </p:sp>
      <p:sp>
        <p:nvSpPr>
          <p:cNvPr id="3" name="Text Placeholder 2">
            <a:extLst>
              <a:ext uri="{FF2B5EF4-FFF2-40B4-BE49-F238E27FC236}">
                <a16:creationId xmlns:a16="http://schemas.microsoft.com/office/drawing/2014/main" id="{767E4D14-7319-76AE-9CAE-E0F29CA1E5A3}"/>
              </a:ext>
            </a:extLst>
          </p:cNvPr>
          <p:cNvSpPr>
            <a:spLocks noGrp="1"/>
          </p:cNvSpPr>
          <p:nvPr>
            <p:ph type="body" idx="1"/>
          </p:nvPr>
        </p:nvSpPr>
        <p:spPr>
          <a:xfrm>
            <a:off x="867708" y="3164542"/>
            <a:ext cx="6079938" cy="2852737"/>
          </a:xfrm>
        </p:spPr>
        <p:txBody>
          <a:bodyPr/>
          <a:lstStyle/>
          <a:p>
            <a:endParaRPr lang="en-IN" sz="2000" b="1" i="1" dirty="0">
              <a:solidFill>
                <a:schemeClr val="tx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1800" dirty="0">
                <a:solidFill>
                  <a:schemeClr val="tx1"/>
                </a:solidFill>
                <a:latin typeface="Times New Roman" panose="02020603050405020304" pitchFamily="18" charset="0"/>
                <a:cs typeface="Times New Roman" panose="02020603050405020304" pitchFamily="18" charset="0"/>
              </a:rPr>
              <a:t>Tarun Sai Reddy </a:t>
            </a:r>
            <a:r>
              <a:rPr lang="en-IN" sz="1800" dirty="0" err="1">
                <a:solidFill>
                  <a:schemeClr val="tx1"/>
                </a:solidFill>
                <a:latin typeface="Times New Roman" panose="02020603050405020304" pitchFamily="18" charset="0"/>
                <a:cs typeface="Times New Roman" panose="02020603050405020304" pitchFamily="18" charset="0"/>
              </a:rPr>
              <a:t>Kummetha</a:t>
            </a:r>
            <a:endParaRPr lang="en-IN" sz="1800" dirty="0">
              <a:solidFill>
                <a:schemeClr val="tx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IN" sz="1800" dirty="0">
              <a:solidFill>
                <a:schemeClr val="tx1"/>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D77127AE-C3A9-F82F-F637-052B3EBA3280}"/>
              </a:ext>
            </a:extLst>
          </p:cNvPr>
          <p:cNvPicPr>
            <a:picLocks noChangeAspect="1"/>
          </p:cNvPicPr>
          <p:nvPr/>
        </p:nvPicPr>
        <p:blipFill>
          <a:blip r:embed="rId2"/>
          <a:stretch>
            <a:fillRect/>
          </a:stretch>
        </p:blipFill>
        <p:spPr>
          <a:xfrm>
            <a:off x="5766732" y="0"/>
            <a:ext cx="6219079" cy="1416424"/>
          </a:xfrm>
          <a:prstGeom prst="rect">
            <a:avLst/>
          </a:prstGeom>
        </p:spPr>
      </p:pic>
      <p:pic>
        <p:nvPicPr>
          <p:cNvPr id="10" name="Picture 9">
            <a:extLst>
              <a:ext uri="{FF2B5EF4-FFF2-40B4-BE49-F238E27FC236}">
                <a16:creationId xmlns:a16="http://schemas.microsoft.com/office/drawing/2014/main" id="{40CF03D9-D595-BA82-6338-4C3F78D49208}"/>
              </a:ext>
            </a:extLst>
          </p:cNvPr>
          <p:cNvPicPr>
            <a:picLocks noChangeAspect="1"/>
          </p:cNvPicPr>
          <p:nvPr/>
        </p:nvPicPr>
        <p:blipFill>
          <a:blip r:embed="rId3"/>
          <a:stretch>
            <a:fillRect/>
          </a:stretch>
        </p:blipFill>
        <p:spPr>
          <a:xfrm>
            <a:off x="8417858" y="4005263"/>
            <a:ext cx="3369023" cy="2655513"/>
          </a:xfrm>
          <a:prstGeom prst="rect">
            <a:avLst/>
          </a:prstGeom>
        </p:spPr>
      </p:pic>
    </p:spTree>
    <p:extLst>
      <p:ext uri="{BB962C8B-B14F-4D97-AF65-F5344CB8AC3E}">
        <p14:creationId xmlns:p14="http://schemas.microsoft.com/office/powerpoint/2010/main" val="161745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24E9BB-2E8F-261F-6C28-1EB71582B5B4}"/>
              </a:ext>
            </a:extLst>
          </p:cNvPr>
          <p:cNvPicPr>
            <a:picLocks noChangeAspect="1"/>
          </p:cNvPicPr>
          <p:nvPr/>
        </p:nvPicPr>
        <p:blipFill>
          <a:blip r:embed="rId2"/>
          <a:stretch>
            <a:fillRect/>
          </a:stretch>
        </p:blipFill>
        <p:spPr>
          <a:xfrm>
            <a:off x="6778283" y="31376"/>
            <a:ext cx="5413717" cy="1493649"/>
          </a:xfrm>
          <a:prstGeom prst="rect">
            <a:avLst/>
          </a:prstGeom>
        </p:spPr>
      </p:pic>
      <p:pic>
        <p:nvPicPr>
          <p:cNvPr id="3" name="Picture 2">
            <a:extLst>
              <a:ext uri="{FF2B5EF4-FFF2-40B4-BE49-F238E27FC236}">
                <a16:creationId xmlns:a16="http://schemas.microsoft.com/office/drawing/2014/main" id="{65C441E8-EF5C-8B5B-C731-7BE67F2654B8}"/>
              </a:ext>
            </a:extLst>
          </p:cNvPr>
          <p:cNvPicPr>
            <a:picLocks noChangeAspect="1"/>
          </p:cNvPicPr>
          <p:nvPr/>
        </p:nvPicPr>
        <p:blipFill>
          <a:blip r:embed="rId3"/>
          <a:stretch>
            <a:fillRect/>
          </a:stretch>
        </p:blipFill>
        <p:spPr>
          <a:xfrm>
            <a:off x="6238464" y="6205671"/>
            <a:ext cx="5864860" cy="652329"/>
          </a:xfrm>
          <a:prstGeom prst="rect">
            <a:avLst/>
          </a:prstGeom>
        </p:spPr>
      </p:pic>
      <p:pic>
        <p:nvPicPr>
          <p:cNvPr id="5" name="Picture 4">
            <a:extLst>
              <a:ext uri="{FF2B5EF4-FFF2-40B4-BE49-F238E27FC236}">
                <a16:creationId xmlns:a16="http://schemas.microsoft.com/office/drawing/2014/main" id="{3394BA03-3817-C72A-6530-0C7D62B6F1D0}"/>
              </a:ext>
            </a:extLst>
          </p:cNvPr>
          <p:cNvPicPr>
            <a:picLocks noChangeAspect="1"/>
          </p:cNvPicPr>
          <p:nvPr/>
        </p:nvPicPr>
        <p:blipFill>
          <a:blip r:embed="rId4"/>
          <a:stretch>
            <a:fillRect/>
          </a:stretch>
        </p:blipFill>
        <p:spPr>
          <a:xfrm>
            <a:off x="310683" y="1452282"/>
            <a:ext cx="5103035" cy="4312024"/>
          </a:xfrm>
          <a:prstGeom prst="rect">
            <a:avLst/>
          </a:prstGeom>
        </p:spPr>
      </p:pic>
      <p:pic>
        <p:nvPicPr>
          <p:cNvPr id="9" name="Picture 8">
            <a:extLst>
              <a:ext uri="{FF2B5EF4-FFF2-40B4-BE49-F238E27FC236}">
                <a16:creationId xmlns:a16="http://schemas.microsoft.com/office/drawing/2014/main" id="{DEEBED5B-8D0D-B696-7825-35E40C679066}"/>
              </a:ext>
            </a:extLst>
          </p:cNvPr>
          <p:cNvPicPr>
            <a:picLocks noChangeAspect="1"/>
          </p:cNvPicPr>
          <p:nvPr/>
        </p:nvPicPr>
        <p:blipFill>
          <a:blip r:embed="rId5"/>
          <a:stretch>
            <a:fillRect/>
          </a:stretch>
        </p:blipFill>
        <p:spPr>
          <a:xfrm>
            <a:off x="6237318" y="1525025"/>
            <a:ext cx="5103035" cy="4239281"/>
          </a:xfrm>
          <a:prstGeom prst="rect">
            <a:avLst/>
          </a:prstGeom>
        </p:spPr>
      </p:pic>
    </p:spTree>
    <p:extLst>
      <p:ext uri="{BB962C8B-B14F-4D97-AF65-F5344CB8AC3E}">
        <p14:creationId xmlns:p14="http://schemas.microsoft.com/office/powerpoint/2010/main" val="1239468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7CA371-7BD3-87AD-C8E2-8653C8880449}"/>
              </a:ext>
            </a:extLst>
          </p:cNvPr>
          <p:cNvSpPr>
            <a:spLocks noGrp="1"/>
          </p:cNvSpPr>
          <p:nvPr>
            <p:ph idx="1"/>
          </p:nvPr>
        </p:nvSpPr>
        <p:spPr>
          <a:xfrm>
            <a:off x="838200" y="1371600"/>
            <a:ext cx="4997824" cy="3245225"/>
          </a:xfrm>
        </p:spPr>
        <p:txBody>
          <a:bodyPr>
            <a:normAutofit/>
          </a:bodyPr>
          <a:lstStyle/>
          <a:p>
            <a:pPr marL="0" indent="0">
              <a:buNone/>
            </a:pPr>
            <a:r>
              <a:rPr lang="en-IN" sz="2000" b="1" i="0" dirty="0">
                <a:solidFill>
                  <a:srgbClr val="1C1917"/>
                </a:solidFill>
                <a:effectLst/>
                <a:latin typeface="Times New Roman" panose="02020603050405020304" pitchFamily="18" charset="0"/>
                <a:cs typeface="Times New Roman" panose="02020603050405020304" pitchFamily="18" charset="0"/>
              </a:rPr>
              <a:t>2. Decision Tree Classifier</a:t>
            </a:r>
            <a:endParaRPr lang="en-US" sz="1800" b="0" i="0" dirty="0">
              <a:solidFill>
                <a:srgbClr val="1C1917"/>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Non-parametric tree-based classification</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Learns decision rules from features to predict the target variable</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Handles non-linear relationships well</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Prone to overfitting</a:t>
            </a:r>
          </a:p>
          <a:p>
            <a:pPr marL="0" indent="0">
              <a:buNone/>
            </a:pP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3EF015F-D881-26AA-DB7D-CA954D1B0780}"/>
              </a:ext>
            </a:extLst>
          </p:cNvPr>
          <p:cNvPicPr>
            <a:picLocks noChangeAspect="1"/>
          </p:cNvPicPr>
          <p:nvPr/>
        </p:nvPicPr>
        <p:blipFill>
          <a:blip r:embed="rId2"/>
          <a:stretch>
            <a:fillRect/>
          </a:stretch>
        </p:blipFill>
        <p:spPr>
          <a:xfrm>
            <a:off x="6778283" y="0"/>
            <a:ext cx="5413717" cy="1493649"/>
          </a:xfrm>
          <a:prstGeom prst="rect">
            <a:avLst/>
          </a:prstGeom>
        </p:spPr>
      </p:pic>
      <p:pic>
        <p:nvPicPr>
          <p:cNvPr id="5" name="Picture 4">
            <a:extLst>
              <a:ext uri="{FF2B5EF4-FFF2-40B4-BE49-F238E27FC236}">
                <a16:creationId xmlns:a16="http://schemas.microsoft.com/office/drawing/2014/main" id="{E4F83CE8-DECA-9A67-B9B0-644AE85972CE}"/>
              </a:ext>
            </a:extLst>
          </p:cNvPr>
          <p:cNvPicPr>
            <a:picLocks noChangeAspect="1"/>
          </p:cNvPicPr>
          <p:nvPr/>
        </p:nvPicPr>
        <p:blipFill>
          <a:blip r:embed="rId3"/>
          <a:stretch>
            <a:fillRect/>
          </a:stretch>
        </p:blipFill>
        <p:spPr>
          <a:xfrm>
            <a:off x="6327140" y="6205671"/>
            <a:ext cx="5864860" cy="652329"/>
          </a:xfrm>
          <a:prstGeom prst="rect">
            <a:avLst/>
          </a:prstGeom>
        </p:spPr>
      </p:pic>
      <p:pic>
        <p:nvPicPr>
          <p:cNvPr id="8" name="Picture 7">
            <a:extLst>
              <a:ext uri="{FF2B5EF4-FFF2-40B4-BE49-F238E27FC236}">
                <a16:creationId xmlns:a16="http://schemas.microsoft.com/office/drawing/2014/main" id="{6C450B03-F3E7-8654-BA5A-691B3F882FA5}"/>
              </a:ext>
            </a:extLst>
          </p:cNvPr>
          <p:cNvPicPr>
            <a:picLocks noChangeAspect="1"/>
          </p:cNvPicPr>
          <p:nvPr/>
        </p:nvPicPr>
        <p:blipFill>
          <a:blip r:embed="rId4"/>
          <a:stretch>
            <a:fillRect/>
          </a:stretch>
        </p:blipFill>
        <p:spPr>
          <a:xfrm>
            <a:off x="5905800" y="1371600"/>
            <a:ext cx="6035188" cy="4365812"/>
          </a:xfrm>
          <a:prstGeom prst="rect">
            <a:avLst/>
          </a:prstGeom>
        </p:spPr>
      </p:pic>
    </p:spTree>
    <p:extLst>
      <p:ext uri="{BB962C8B-B14F-4D97-AF65-F5344CB8AC3E}">
        <p14:creationId xmlns:p14="http://schemas.microsoft.com/office/powerpoint/2010/main" val="502582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24E9BB-2E8F-261F-6C28-1EB71582B5B4}"/>
              </a:ext>
            </a:extLst>
          </p:cNvPr>
          <p:cNvPicPr>
            <a:picLocks noChangeAspect="1"/>
          </p:cNvPicPr>
          <p:nvPr/>
        </p:nvPicPr>
        <p:blipFill>
          <a:blip r:embed="rId2"/>
          <a:stretch>
            <a:fillRect/>
          </a:stretch>
        </p:blipFill>
        <p:spPr>
          <a:xfrm>
            <a:off x="6778283" y="31376"/>
            <a:ext cx="5413717" cy="1493649"/>
          </a:xfrm>
          <a:prstGeom prst="rect">
            <a:avLst/>
          </a:prstGeom>
        </p:spPr>
      </p:pic>
      <p:pic>
        <p:nvPicPr>
          <p:cNvPr id="3" name="Picture 2">
            <a:extLst>
              <a:ext uri="{FF2B5EF4-FFF2-40B4-BE49-F238E27FC236}">
                <a16:creationId xmlns:a16="http://schemas.microsoft.com/office/drawing/2014/main" id="{65C441E8-EF5C-8B5B-C731-7BE67F2654B8}"/>
              </a:ext>
            </a:extLst>
          </p:cNvPr>
          <p:cNvPicPr>
            <a:picLocks noChangeAspect="1"/>
          </p:cNvPicPr>
          <p:nvPr/>
        </p:nvPicPr>
        <p:blipFill>
          <a:blip r:embed="rId3"/>
          <a:stretch>
            <a:fillRect/>
          </a:stretch>
        </p:blipFill>
        <p:spPr>
          <a:xfrm>
            <a:off x="6238464" y="6205671"/>
            <a:ext cx="5864860" cy="652329"/>
          </a:xfrm>
          <a:prstGeom prst="rect">
            <a:avLst/>
          </a:prstGeom>
        </p:spPr>
      </p:pic>
      <p:pic>
        <p:nvPicPr>
          <p:cNvPr id="6" name="Picture 5">
            <a:extLst>
              <a:ext uri="{FF2B5EF4-FFF2-40B4-BE49-F238E27FC236}">
                <a16:creationId xmlns:a16="http://schemas.microsoft.com/office/drawing/2014/main" id="{A7D207B4-5DBC-BF14-56D5-033F55F4C0BC}"/>
              </a:ext>
            </a:extLst>
          </p:cNvPr>
          <p:cNvPicPr>
            <a:picLocks noChangeAspect="1"/>
          </p:cNvPicPr>
          <p:nvPr/>
        </p:nvPicPr>
        <p:blipFill>
          <a:blip r:embed="rId4"/>
          <a:stretch>
            <a:fillRect/>
          </a:stretch>
        </p:blipFill>
        <p:spPr>
          <a:xfrm>
            <a:off x="548528" y="1407459"/>
            <a:ext cx="4722719" cy="4043081"/>
          </a:xfrm>
          <a:prstGeom prst="rect">
            <a:avLst/>
          </a:prstGeom>
        </p:spPr>
      </p:pic>
      <p:pic>
        <p:nvPicPr>
          <p:cNvPr id="8" name="Picture 7">
            <a:extLst>
              <a:ext uri="{FF2B5EF4-FFF2-40B4-BE49-F238E27FC236}">
                <a16:creationId xmlns:a16="http://schemas.microsoft.com/office/drawing/2014/main" id="{5E6BC76A-343E-26C2-BCE6-CC12CD607597}"/>
              </a:ext>
            </a:extLst>
          </p:cNvPr>
          <p:cNvPicPr>
            <a:picLocks noChangeAspect="1"/>
          </p:cNvPicPr>
          <p:nvPr/>
        </p:nvPicPr>
        <p:blipFill>
          <a:blip r:embed="rId5"/>
          <a:stretch>
            <a:fillRect/>
          </a:stretch>
        </p:blipFill>
        <p:spPr>
          <a:xfrm>
            <a:off x="6238464" y="1647824"/>
            <a:ext cx="5145311" cy="1781175"/>
          </a:xfrm>
          <a:prstGeom prst="rect">
            <a:avLst/>
          </a:prstGeom>
        </p:spPr>
      </p:pic>
      <p:pic>
        <p:nvPicPr>
          <p:cNvPr id="11" name="Picture 10">
            <a:extLst>
              <a:ext uri="{FF2B5EF4-FFF2-40B4-BE49-F238E27FC236}">
                <a16:creationId xmlns:a16="http://schemas.microsoft.com/office/drawing/2014/main" id="{9270D231-57DE-FD01-2F16-5D4D0C06830D}"/>
              </a:ext>
            </a:extLst>
          </p:cNvPr>
          <p:cNvPicPr>
            <a:picLocks noChangeAspect="1"/>
          </p:cNvPicPr>
          <p:nvPr/>
        </p:nvPicPr>
        <p:blipFill>
          <a:blip r:embed="rId6"/>
          <a:stretch>
            <a:fillRect/>
          </a:stretch>
        </p:blipFill>
        <p:spPr>
          <a:xfrm>
            <a:off x="6320118" y="3988659"/>
            <a:ext cx="4939553" cy="828675"/>
          </a:xfrm>
          <a:prstGeom prst="rect">
            <a:avLst/>
          </a:prstGeom>
        </p:spPr>
      </p:pic>
    </p:spTree>
    <p:extLst>
      <p:ext uri="{BB962C8B-B14F-4D97-AF65-F5344CB8AC3E}">
        <p14:creationId xmlns:p14="http://schemas.microsoft.com/office/powerpoint/2010/main" val="3354110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7CA371-7BD3-87AD-C8E2-8653C8880449}"/>
              </a:ext>
            </a:extLst>
          </p:cNvPr>
          <p:cNvSpPr>
            <a:spLocks noGrp="1"/>
          </p:cNvSpPr>
          <p:nvPr>
            <p:ph idx="1"/>
          </p:nvPr>
        </p:nvSpPr>
        <p:spPr>
          <a:xfrm>
            <a:off x="838200" y="1133475"/>
            <a:ext cx="4997824" cy="3483350"/>
          </a:xfrm>
        </p:spPr>
        <p:txBody>
          <a:bodyPr>
            <a:normAutofit/>
          </a:bodyPr>
          <a:lstStyle/>
          <a:p>
            <a:pPr marL="0" indent="0">
              <a:buNone/>
            </a:pPr>
            <a:r>
              <a:rPr lang="en-IN" sz="2000" b="1" i="0" dirty="0">
                <a:solidFill>
                  <a:srgbClr val="1C1917"/>
                </a:solidFill>
                <a:effectLst/>
                <a:latin typeface="Times New Roman" panose="02020603050405020304" pitchFamily="18" charset="0"/>
                <a:cs typeface="Times New Roman" panose="02020603050405020304" pitchFamily="18" charset="0"/>
              </a:rPr>
              <a:t>3.  Random Forest Classifier</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Ensemble method using many decision trees</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Averages predictions from individual decision tree models</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Provides higher prediction accuracy</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Reduces overfitting vs single decision trees</a:t>
            </a:r>
          </a:p>
          <a:p>
            <a:pPr algn="l">
              <a:buFont typeface="Arial" panose="020B0604020202020204" pitchFamily="34" charset="0"/>
              <a:buChar char="•"/>
            </a:pPr>
            <a:endParaRPr lang="en-US" sz="1800" b="0" i="0" dirty="0">
              <a:solidFill>
                <a:srgbClr val="1C1917"/>
              </a:solidFill>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3EF015F-D881-26AA-DB7D-CA954D1B0780}"/>
              </a:ext>
            </a:extLst>
          </p:cNvPr>
          <p:cNvPicPr>
            <a:picLocks noChangeAspect="1"/>
          </p:cNvPicPr>
          <p:nvPr/>
        </p:nvPicPr>
        <p:blipFill>
          <a:blip r:embed="rId2"/>
          <a:stretch>
            <a:fillRect/>
          </a:stretch>
        </p:blipFill>
        <p:spPr>
          <a:xfrm>
            <a:off x="6778283" y="0"/>
            <a:ext cx="5413717" cy="1493649"/>
          </a:xfrm>
          <a:prstGeom prst="rect">
            <a:avLst/>
          </a:prstGeom>
        </p:spPr>
      </p:pic>
      <p:pic>
        <p:nvPicPr>
          <p:cNvPr id="5" name="Picture 4">
            <a:extLst>
              <a:ext uri="{FF2B5EF4-FFF2-40B4-BE49-F238E27FC236}">
                <a16:creationId xmlns:a16="http://schemas.microsoft.com/office/drawing/2014/main" id="{E4F83CE8-DECA-9A67-B9B0-644AE85972CE}"/>
              </a:ext>
            </a:extLst>
          </p:cNvPr>
          <p:cNvPicPr>
            <a:picLocks noChangeAspect="1"/>
          </p:cNvPicPr>
          <p:nvPr/>
        </p:nvPicPr>
        <p:blipFill>
          <a:blip r:embed="rId3"/>
          <a:stretch>
            <a:fillRect/>
          </a:stretch>
        </p:blipFill>
        <p:spPr>
          <a:xfrm>
            <a:off x="6327140" y="6205671"/>
            <a:ext cx="5864860" cy="652329"/>
          </a:xfrm>
          <a:prstGeom prst="rect">
            <a:avLst/>
          </a:prstGeom>
        </p:spPr>
      </p:pic>
      <p:pic>
        <p:nvPicPr>
          <p:cNvPr id="7" name="Picture 6">
            <a:extLst>
              <a:ext uri="{FF2B5EF4-FFF2-40B4-BE49-F238E27FC236}">
                <a16:creationId xmlns:a16="http://schemas.microsoft.com/office/drawing/2014/main" id="{4284CA21-5906-36D9-3265-39D32547733B}"/>
              </a:ext>
            </a:extLst>
          </p:cNvPr>
          <p:cNvPicPr>
            <a:picLocks noChangeAspect="1"/>
          </p:cNvPicPr>
          <p:nvPr/>
        </p:nvPicPr>
        <p:blipFill>
          <a:blip r:embed="rId4"/>
          <a:stretch>
            <a:fillRect/>
          </a:stretch>
        </p:blipFill>
        <p:spPr>
          <a:xfrm>
            <a:off x="5737412" y="1133475"/>
            <a:ext cx="5864860" cy="4591050"/>
          </a:xfrm>
          <a:prstGeom prst="rect">
            <a:avLst/>
          </a:prstGeom>
        </p:spPr>
      </p:pic>
    </p:spTree>
    <p:extLst>
      <p:ext uri="{BB962C8B-B14F-4D97-AF65-F5344CB8AC3E}">
        <p14:creationId xmlns:p14="http://schemas.microsoft.com/office/powerpoint/2010/main" val="863097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24E9BB-2E8F-261F-6C28-1EB71582B5B4}"/>
              </a:ext>
            </a:extLst>
          </p:cNvPr>
          <p:cNvPicPr>
            <a:picLocks noChangeAspect="1"/>
          </p:cNvPicPr>
          <p:nvPr/>
        </p:nvPicPr>
        <p:blipFill>
          <a:blip r:embed="rId2"/>
          <a:stretch>
            <a:fillRect/>
          </a:stretch>
        </p:blipFill>
        <p:spPr>
          <a:xfrm>
            <a:off x="6778283" y="31376"/>
            <a:ext cx="5413717" cy="1493649"/>
          </a:xfrm>
          <a:prstGeom prst="rect">
            <a:avLst/>
          </a:prstGeom>
        </p:spPr>
      </p:pic>
      <p:pic>
        <p:nvPicPr>
          <p:cNvPr id="3" name="Picture 2">
            <a:extLst>
              <a:ext uri="{FF2B5EF4-FFF2-40B4-BE49-F238E27FC236}">
                <a16:creationId xmlns:a16="http://schemas.microsoft.com/office/drawing/2014/main" id="{65C441E8-EF5C-8B5B-C731-7BE67F2654B8}"/>
              </a:ext>
            </a:extLst>
          </p:cNvPr>
          <p:cNvPicPr>
            <a:picLocks noChangeAspect="1"/>
          </p:cNvPicPr>
          <p:nvPr/>
        </p:nvPicPr>
        <p:blipFill>
          <a:blip r:embed="rId3"/>
          <a:stretch>
            <a:fillRect/>
          </a:stretch>
        </p:blipFill>
        <p:spPr>
          <a:xfrm>
            <a:off x="6238464" y="6205671"/>
            <a:ext cx="5864860" cy="652329"/>
          </a:xfrm>
          <a:prstGeom prst="rect">
            <a:avLst/>
          </a:prstGeom>
        </p:spPr>
      </p:pic>
      <p:pic>
        <p:nvPicPr>
          <p:cNvPr id="6" name="Picture 5">
            <a:extLst>
              <a:ext uri="{FF2B5EF4-FFF2-40B4-BE49-F238E27FC236}">
                <a16:creationId xmlns:a16="http://schemas.microsoft.com/office/drawing/2014/main" id="{B4018725-1393-239A-1B70-DEFF83EBB4FD}"/>
              </a:ext>
            </a:extLst>
          </p:cNvPr>
          <p:cNvPicPr>
            <a:picLocks noChangeAspect="1"/>
          </p:cNvPicPr>
          <p:nvPr/>
        </p:nvPicPr>
        <p:blipFill>
          <a:blip r:embed="rId4"/>
          <a:stretch>
            <a:fillRect/>
          </a:stretch>
        </p:blipFill>
        <p:spPr>
          <a:xfrm>
            <a:off x="565336" y="1165412"/>
            <a:ext cx="4750735" cy="4392706"/>
          </a:xfrm>
          <a:prstGeom prst="rect">
            <a:avLst/>
          </a:prstGeom>
        </p:spPr>
      </p:pic>
      <p:pic>
        <p:nvPicPr>
          <p:cNvPr id="8" name="Picture 7">
            <a:extLst>
              <a:ext uri="{FF2B5EF4-FFF2-40B4-BE49-F238E27FC236}">
                <a16:creationId xmlns:a16="http://schemas.microsoft.com/office/drawing/2014/main" id="{3742D47C-2ECA-3314-D872-FA08DBC2FDB2}"/>
              </a:ext>
            </a:extLst>
          </p:cNvPr>
          <p:cNvPicPr>
            <a:picLocks noChangeAspect="1"/>
          </p:cNvPicPr>
          <p:nvPr/>
        </p:nvPicPr>
        <p:blipFill>
          <a:blip r:embed="rId5"/>
          <a:stretch>
            <a:fillRect/>
          </a:stretch>
        </p:blipFill>
        <p:spPr>
          <a:xfrm>
            <a:off x="5977497" y="1811990"/>
            <a:ext cx="5400675" cy="2760009"/>
          </a:xfrm>
          <a:prstGeom prst="rect">
            <a:avLst/>
          </a:prstGeom>
        </p:spPr>
      </p:pic>
    </p:spTree>
    <p:extLst>
      <p:ext uri="{BB962C8B-B14F-4D97-AF65-F5344CB8AC3E}">
        <p14:creationId xmlns:p14="http://schemas.microsoft.com/office/powerpoint/2010/main" val="36334666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7CA371-7BD3-87AD-C8E2-8653C8880449}"/>
              </a:ext>
            </a:extLst>
          </p:cNvPr>
          <p:cNvSpPr>
            <a:spLocks noGrp="1"/>
          </p:cNvSpPr>
          <p:nvPr>
            <p:ph idx="1"/>
          </p:nvPr>
        </p:nvSpPr>
        <p:spPr>
          <a:xfrm>
            <a:off x="838200" y="1101820"/>
            <a:ext cx="4997824" cy="3515005"/>
          </a:xfrm>
        </p:spPr>
        <p:txBody>
          <a:bodyPr>
            <a:normAutofit/>
          </a:bodyPr>
          <a:lstStyle/>
          <a:p>
            <a:pPr marL="0" indent="0" algn="l">
              <a:buNone/>
            </a:pPr>
            <a:r>
              <a:rPr lang="en-US" sz="2000" b="1" i="0" dirty="0">
                <a:solidFill>
                  <a:srgbClr val="1C1917"/>
                </a:solidFill>
                <a:effectLst/>
                <a:latin typeface="Times New Roman" panose="02020603050405020304" pitchFamily="18" charset="0"/>
                <a:cs typeface="Times New Roman" panose="02020603050405020304" pitchFamily="18" charset="0"/>
              </a:rPr>
              <a:t>4.  SVM(Support Vector Machines)</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Finds optimal line/plane to separate classes</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Effective for classification with clean data</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Works well for low-dimensional spaces</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Prone to overfitting with noisy data</a:t>
            </a:r>
          </a:p>
          <a:p>
            <a:pPr marL="0" indent="0">
              <a:buNone/>
            </a:pP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3EF015F-D881-26AA-DB7D-CA954D1B0780}"/>
              </a:ext>
            </a:extLst>
          </p:cNvPr>
          <p:cNvPicPr>
            <a:picLocks noChangeAspect="1"/>
          </p:cNvPicPr>
          <p:nvPr/>
        </p:nvPicPr>
        <p:blipFill>
          <a:blip r:embed="rId2"/>
          <a:stretch>
            <a:fillRect/>
          </a:stretch>
        </p:blipFill>
        <p:spPr>
          <a:xfrm>
            <a:off x="6778283" y="0"/>
            <a:ext cx="5413717" cy="1493649"/>
          </a:xfrm>
          <a:prstGeom prst="rect">
            <a:avLst/>
          </a:prstGeom>
        </p:spPr>
      </p:pic>
      <p:pic>
        <p:nvPicPr>
          <p:cNvPr id="5" name="Picture 4">
            <a:extLst>
              <a:ext uri="{FF2B5EF4-FFF2-40B4-BE49-F238E27FC236}">
                <a16:creationId xmlns:a16="http://schemas.microsoft.com/office/drawing/2014/main" id="{E4F83CE8-DECA-9A67-B9B0-644AE85972CE}"/>
              </a:ext>
            </a:extLst>
          </p:cNvPr>
          <p:cNvPicPr>
            <a:picLocks noChangeAspect="1"/>
          </p:cNvPicPr>
          <p:nvPr/>
        </p:nvPicPr>
        <p:blipFill>
          <a:blip r:embed="rId3"/>
          <a:stretch>
            <a:fillRect/>
          </a:stretch>
        </p:blipFill>
        <p:spPr>
          <a:xfrm>
            <a:off x="6327140" y="6205671"/>
            <a:ext cx="5864860" cy="652329"/>
          </a:xfrm>
          <a:prstGeom prst="rect">
            <a:avLst/>
          </a:prstGeom>
        </p:spPr>
      </p:pic>
      <p:pic>
        <p:nvPicPr>
          <p:cNvPr id="7" name="Picture 6">
            <a:extLst>
              <a:ext uri="{FF2B5EF4-FFF2-40B4-BE49-F238E27FC236}">
                <a16:creationId xmlns:a16="http://schemas.microsoft.com/office/drawing/2014/main" id="{CD4B8356-D6E5-8908-1030-62D987E1BF37}"/>
              </a:ext>
            </a:extLst>
          </p:cNvPr>
          <p:cNvPicPr>
            <a:picLocks noChangeAspect="1"/>
          </p:cNvPicPr>
          <p:nvPr/>
        </p:nvPicPr>
        <p:blipFill>
          <a:blip r:embed="rId4"/>
          <a:stretch>
            <a:fillRect/>
          </a:stretch>
        </p:blipFill>
        <p:spPr>
          <a:xfrm>
            <a:off x="5342964" y="1101820"/>
            <a:ext cx="6364942" cy="4654360"/>
          </a:xfrm>
          <a:prstGeom prst="rect">
            <a:avLst/>
          </a:prstGeom>
        </p:spPr>
      </p:pic>
    </p:spTree>
    <p:extLst>
      <p:ext uri="{BB962C8B-B14F-4D97-AF65-F5344CB8AC3E}">
        <p14:creationId xmlns:p14="http://schemas.microsoft.com/office/powerpoint/2010/main" val="42648522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24E9BB-2E8F-261F-6C28-1EB71582B5B4}"/>
              </a:ext>
            </a:extLst>
          </p:cNvPr>
          <p:cNvPicPr>
            <a:picLocks noChangeAspect="1"/>
          </p:cNvPicPr>
          <p:nvPr/>
        </p:nvPicPr>
        <p:blipFill>
          <a:blip r:embed="rId2"/>
          <a:stretch>
            <a:fillRect/>
          </a:stretch>
        </p:blipFill>
        <p:spPr>
          <a:xfrm>
            <a:off x="6778283" y="31376"/>
            <a:ext cx="5413717" cy="1493649"/>
          </a:xfrm>
          <a:prstGeom prst="rect">
            <a:avLst/>
          </a:prstGeom>
        </p:spPr>
      </p:pic>
      <p:pic>
        <p:nvPicPr>
          <p:cNvPr id="3" name="Picture 2">
            <a:extLst>
              <a:ext uri="{FF2B5EF4-FFF2-40B4-BE49-F238E27FC236}">
                <a16:creationId xmlns:a16="http://schemas.microsoft.com/office/drawing/2014/main" id="{65C441E8-EF5C-8B5B-C731-7BE67F2654B8}"/>
              </a:ext>
            </a:extLst>
          </p:cNvPr>
          <p:cNvPicPr>
            <a:picLocks noChangeAspect="1"/>
          </p:cNvPicPr>
          <p:nvPr/>
        </p:nvPicPr>
        <p:blipFill>
          <a:blip r:embed="rId3"/>
          <a:stretch>
            <a:fillRect/>
          </a:stretch>
        </p:blipFill>
        <p:spPr>
          <a:xfrm>
            <a:off x="6238464" y="6205671"/>
            <a:ext cx="5864860" cy="652329"/>
          </a:xfrm>
          <a:prstGeom prst="rect">
            <a:avLst/>
          </a:prstGeom>
        </p:spPr>
      </p:pic>
      <p:pic>
        <p:nvPicPr>
          <p:cNvPr id="6" name="Picture 5">
            <a:extLst>
              <a:ext uri="{FF2B5EF4-FFF2-40B4-BE49-F238E27FC236}">
                <a16:creationId xmlns:a16="http://schemas.microsoft.com/office/drawing/2014/main" id="{98B9392D-7F99-5856-9A42-C021D6357939}"/>
              </a:ext>
            </a:extLst>
          </p:cNvPr>
          <p:cNvPicPr>
            <a:picLocks noChangeAspect="1"/>
          </p:cNvPicPr>
          <p:nvPr/>
        </p:nvPicPr>
        <p:blipFill>
          <a:blip r:embed="rId4"/>
          <a:stretch>
            <a:fillRect/>
          </a:stretch>
        </p:blipFill>
        <p:spPr>
          <a:xfrm>
            <a:off x="444313" y="1183341"/>
            <a:ext cx="5176558" cy="4598893"/>
          </a:xfrm>
          <a:prstGeom prst="rect">
            <a:avLst/>
          </a:prstGeom>
        </p:spPr>
      </p:pic>
      <p:pic>
        <p:nvPicPr>
          <p:cNvPr id="8" name="Picture 7">
            <a:extLst>
              <a:ext uri="{FF2B5EF4-FFF2-40B4-BE49-F238E27FC236}">
                <a16:creationId xmlns:a16="http://schemas.microsoft.com/office/drawing/2014/main" id="{7E0305B9-AD4C-D4AC-2FD6-56E490B129F9}"/>
              </a:ext>
            </a:extLst>
          </p:cNvPr>
          <p:cNvPicPr>
            <a:picLocks noChangeAspect="1"/>
          </p:cNvPicPr>
          <p:nvPr/>
        </p:nvPicPr>
        <p:blipFill>
          <a:blip r:embed="rId5"/>
          <a:stretch>
            <a:fillRect/>
          </a:stretch>
        </p:blipFill>
        <p:spPr>
          <a:xfrm>
            <a:off x="6571131" y="1587265"/>
            <a:ext cx="4769223" cy="3683469"/>
          </a:xfrm>
          <a:prstGeom prst="rect">
            <a:avLst/>
          </a:prstGeom>
        </p:spPr>
      </p:pic>
    </p:spTree>
    <p:extLst>
      <p:ext uri="{BB962C8B-B14F-4D97-AF65-F5344CB8AC3E}">
        <p14:creationId xmlns:p14="http://schemas.microsoft.com/office/powerpoint/2010/main" val="11748996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7CA371-7BD3-87AD-C8E2-8653C8880449}"/>
              </a:ext>
            </a:extLst>
          </p:cNvPr>
          <p:cNvSpPr>
            <a:spLocks noGrp="1"/>
          </p:cNvSpPr>
          <p:nvPr>
            <p:ph idx="1"/>
          </p:nvPr>
        </p:nvSpPr>
        <p:spPr>
          <a:xfrm>
            <a:off x="838200" y="979299"/>
            <a:ext cx="4997824" cy="3637526"/>
          </a:xfrm>
        </p:spPr>
        <p:txBody>
          <a:bodyPr>
            <a:normAutofit/>
          </a:bodyPr>
          <a:lstStyle/>
          <a:p>
            <a:pPr marL="0" indent="0" algn="l">
              <a:buNone/>
            </a:pPr>
            <a:r>
              <a:rPr lang="en-US" sz="2000" b="1" dirty="0">
                <a:solidFill>
                  <a:srgbClr val="1C1917"/>
                </a:solidFill>
                <a:latin typeface="Times New Roman" panose="02020603050405020304" pitchFamily="18" charset="0"/>
                <a:cs typeface="Times New Roman" panose="02020603050405020304" pitchFamily="18" charset="0"/>
              </a:rPr>
              <a:t>5.  K-Nearest Neighbors</a:t>
            </a:r>
            <a:endParaRPr lang="en-US" sz="2000" b="1" i="0" dirty="0">
              <a:solidFill>
                <a:srgbClr val="1C1917"/>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Non-parametric, instance-based learning</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Makes predictions based on similarity/distance</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Simple interpretation but expensive prediction stage</a:t>
            </a:r>
          </a:p>
          <a:p>
            <a:pPr marL="0" indent="0">
              <a:buNone/>
            </a:pP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3EF015F-D881-26AA-DB7D-CA954D1B0780}"/>
              </a:ext>
            </a:extLst>
          </p:cNvPr>
          <p:cNvPicPr>
            <a:picLocks noChangeAspect="1"/>
          </p:cNvPicPr>
          <p:nvPr/>
        </p:nvPicPr>
        <p:blipFill>
          <a:blip r:embed="rId2"/>
          <a:stretch>
            <a:fillRect/>
          </a:stretch>
        </p:blipFill>
        <p:spPr>
          <a:xfrm>
            <a:off x="6778283" y="0"/>
            <a:ext cx="5413717" cy="1493649"/>
          </a:xfrm>
          <a:prstGeom prst="rect">
            <a:avLst/>
          </a:prstGeom>
        </p:spPr>
      </p:pic>
      <p:pic>
        <p:nvPicPr>
          <p:cNvPr id="5" name="Picture 4">
            <a:extLst>
              <a:ext uri="{FF2B5EF4-FFF2-40B4-BE49-F238E27FC236}">
                <a16:creationId xmlns:a16="http://schemas.microsoft.com/office/drawing/2014/main" id="{E4F83CE8-DECA-9A67-B9B0-644AE85972CE}"/>
              </a:ext>
            </a:extLst>
          </p:cNvPr>
          <p:cNvPicPr>
            <a:picLocks noChangeAspect="1"/>
          </p:cNvPicPr>
          <p:nvPr/>
        </p:nvPicPr>
        <p:blipFill>
          <a:blip r:embed="rId3"/>
          <a:stretch>
            <a:fillRect/>
          </a:stretch>
        </p:blipFill>
        <p:spPr>
          <a:xfrm>
            <a:off x="6327140" y="6205671"/>
            <a:ext cx="5864860" cy="652329"/>
          </a:xfrm>
          <a:prstGeom prst="rect">
            <a:avLst/>
          </a:prstGeom>
        </p:spPr>
      </p:pic>
      <p:pic>
        <p:nvPicPr>
          <p:cNvPr id="7" name="Picture 6">
            <a:extLst>
              <a:ext uri="{FF2B5EF4-FFF2-40B4-BE49-F238E27FC236}">
                <a16:creationId xmlns:a16="http://schemas.microsoft.com/office/drawing/2014/main" id="{721C3734-3874-FF01-38BC-BF6018E7C14E}"/>
              </a:ext>
            </a:extLst>
          </p:cNvPr>
          <p:cNvPicPr>
            <a:picLocks noChangeAspect="1"/>
          </p:cNvPicPr>
          <p:nvPr/>
        </p:nvPicPr>
        <p:blipFill>
          <a:blip r:embed="rId4"/>
          <a:stretch>
            <a:fillRect/>
          </a:stretch>
        </p:blipFill>
        <p:spPr>
          <a:xfrm>
            <a:off x="5834081" y="979300"/>
            <a:ext cx="5864860" cy="1981200"/>
          </a:xfrm>
          <a:prstGeom prst="rect">
            <a:avLst/>
          </a:prstGeom>
        </p:spPr>
      </p:pic>
      <p:pic>
        <p:nvPicPr>
          <p:cNvPr id="9" name="Picture 8">
            <a:extLst>
              <a:ext uri="{FF2B5EF4-FFF2-40B4-BE49-F238E27FC236}">
                <a16:creationId xmlns:a16="http://schemas.microsoft.com/office/drawing/2014/main" id="{FF0F8DBA-5639-4729-4DA4-5259FCA37304}"/>
              </a:ext>
            </a:extLst>
          </p:cNvPr>
          <p:cNvPicPr>
            <a:picLocks noChangeAspect="1"/>
          </p:cNvPicPr>
          <p:nvPr/>
        </p:nvPicPr>
        <p:blipFill>
          <a:blip r:embed="rId5"/>
          <a:stretch>
            <a:fillRect/>
          </a:stretch>
        </p:blipFill>
        <p:spPr>
          <a:xfrm>
            <a:off x="5789108" y="3041566"/>
            <a:ext cx="5956749" cy="1981200"/>
          </a:xfrm>
          <a:prstGeom prst="rect">
            <a:avLst/>
          </a:prstGeom>
        </p:spPr>
      </p:pic>
    </p:spTree>
    <p:extLst>
      <p:ext uri="{BB962C8B-B14F-4D97-AF65-F5344CB8AC3E}">
        <p14:creationId xmlns:p14="http://schemas.microsoft.com/office/powerpoint/2010/main" val="21104346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B3F7E-2750-AF4B-8748-37009288BA06}"/>
              </a:ext>
            </a:extLst>
          </p:cNvPr>
          <p:cNvSpPr>
            <a:spLocks noGrp="1"/>
          </p:cNvSpPr>
          <p:nvPr>
            <p:ph type="title"/>
          </p:nvPr>
        </p:nvSpPr>
        <p:spPr>
          <a:xfrm>
            <a:off x="838201" y="365126"/>
            <a:ext cx="4415118" cy="603062"/>
          </a:xfrm>
        </p:spPr>
        <p:txBody>
          <a:bodyPr>
            <a:normAutofit/>
          </a:bodyPr>
          <a:lstStyle/>
          <a:p>
            <a:r>
              <a:rPr lang="en-IN" sz="2400" b="1" dirty="0">
                <a:latin typeface="Times New Roman" panose="02020603050405020304" pitchFamily="18" charset="0"/>
                <a:cs typeface="Times New Roman" panose="02020603050405020304" pitchFamily="18" charset="0"/>
              </a:rPr>
              <a:t>MODEL INSIGHT</a:t>
            </a:r>
          </a:p>
        </p:txBody>
      </p:sp>
      <p:sp>
        <p:nvSpPr>
          <p:cNvPr id="3" name="Content Placeholder 2">
            <a:extLst>
              <a:ext uri="{FF2B5EF4-FFF2-40B4-BE49-F238E27FC236}">
                <a16:creationId xmlns:a16="http://schemas.microsoft.com/office/drawing/2014/main" id="{1998840E-47DC-FF2A-C7F4-3DA1A868104C}"/>
              </a:ext>
            </a:extLst>
          </p:cNvPr>
          <p:cNvSpPr>
            <a:spLocks noGrp="1"/>
          </p:cNvSpPr>
          <p:nvPr>
            <p:ph idx="1"/>
          </p:nvPr>
        </p:nvSpPr>
        <p:spPr>
          <a:xfrm>
            <a:off x="838200" y="1825625"/>
            <a:ext cx="10515600" cy="3975100"/>
          </a:xfrm>
        </p:spPr>
        <p:txBody>
          <a:bodyPr>
            <a:normAutofit/>
          </a:bodyPr>
          <a:lstStyle/>
          <a:p>
            <a:pPr marL="0" indent="0" algn="l">
              <a:buNone/>
            </a:pPr>
            <a:r>
              <a:rPr lang="en-IN" sz="1800" dirty="0">
                <a:solidFill>
                  <a:srgbClr val="1C1917"/>
                </a:solidFill>
                <a:latin typeface="Times New Roman" panose="02020603050405020304" pitchFamily="18" charset="0"/>
                <a:cs typeface="Times New Roman" panose="02020603050405020304" pitchFamily="18" charset="0"/>
              </a:rPr>
              <a:t>The </a:t>
            </a:r>
            <a:r>
              <a:rPr lang="en-IN" sz="1800" b="0" i="0" dirty="0">
                <a:solidFill>
                  <a:srgbClr val="1C1917"/>
                </a:solidFill>
                <a:effectLst/>
                <a:latin typeface="Times New Roman" panose="02020603050405020304" pitchFamily="18" charset="0"/>
                <a:cs typeface="Times New Roman" panose="02020603050405020304" pitchFamily="18" charset="0"/>
              </a:rPr>
              <a:t>classification models were built and evaluated using accuracy, confusion matrix, classification metrics, etc. on the test set. The results were:</a:t>
            </a:r>
          </a:p>
          <a:p>
            <a:pPr algn="l">
              <a:buFont typeface="Arial" panose="020B0604020202020204" pitchFamily="34" charset="0"/>
              <a:buChar char="•"/>
            </a:pPr>
            <a:r>
              <a:rPr lang="en-IN" sz="1800" b="0" i="0" dirty="0">
                <a:solidFill>
                  <a:srgbClr val="1C1917"/>
                </a:solidFill>
                <a:effectLst/>
                <a:latin typeface="Times New Roman" panose="02020603050405020304" pitchFamily="18" charset="0"/>
                <a:cs typeface="Times New Roman" panose="02020603050405020304" pitchFamily="18" charset="0"/>
              </a:rPr>
              <a:t>Logistic Regression: Accuracy - 82%</a:t>
            </a:r>
          </a:p>
          <a:p>
            <a:pPr algn="l">
              <a:buFont typeface="Arial" panose="020B0604020202020204" pitchFamily="34" charset="0"/>
              <a:buChar char="•"/>
            </a:pPr>
            <a:r>
              <a:rPr lang="en-IN" sz="1800" b="0" i="0" dirty="0">
                <a:solidFill>
                  <a:srgbClr val="1C1917"/>
                </a:solidFill>
                <a:effectLst/>
                <a:latin typeface="Times New Roman" panose="02020603050405020304" pitchFamily="18" charset="0"/>
                <a:cs typeface="Times New Roman" panose="02020603050405020304" pitchFamily="18" charset="0"/>
              </a:rPr>
              <a:t>Decision Tree: Accuracy - 91%</a:t>
            </a:r>
          </a:p>
          <a:p>
            <a:pPr algn="l">
              <a:buFont typeface="Arial" panose="020B0604020202020204" pitchFamily="34" charset="0"/>
              <a:buChar char="•"/>
            </a:pPr>
            <a:r>
              <a:rPr lang="en-IN" sz="1800" b="0" i="0" dirty="0">
                <a:solidFill>
                  <a:srgbClr val="1C1917"/>
                </a:solidFill>
                <a:effectLst/>
                <a:latin typeface="Times New Roman" panose="02020603050405020304" pitchFamily="18" charset="0"/>
                <a:cs typeface="Times New Roman" panose="02020603050405020304" pitchFamily="18" charset="0"/>
              </a:rPr>
              <a:t>Random Forest: Accuracy - 99%</a:t>
            </a:r>
          </a:p>
          <a:p>
            <a:pPr algn="l">
              <a:buFont typeface="Arial" panose="020B0604020202020204" pitchFamily="34" charset="0"/>
              <a:buChar char="•"/>
            </a:pPr>
            <a:r>
              <a:rPr lang="en-IN" sz="1800" b="0" i="0" dirty="0">
                <a:solidFill>
                  <a:srgbClr val="1C1917"/>
                </a:solidFill>
                <a:effectLst/>
                <a:latin typeface="Times New Roman" panose="02020603050405020304" pitchFamily="18" charset="0"/>
                <a:cs typeface="Times New Roman" panose="02020603050405020304" pitchFamily="18" charset="0"/>
              </a:rPr>
              <a:t>SVM: Accuracy - 81%</a:t>
            </a:r>
          </a:p>
          <a:p>
            <a:pPr algn="l">
              <a:buFont typeface="Arial" panose="020B0604020202020204" pitchFamily="34" charset="0"/>
              <a:buChar char="•"/>
            </a:pPr>
            <a:r>
              <a:rPr lang="en-IN" sz="1800" b="0" i="0" dirty="0">
                <a:solidFill>
                  <a:srgbClr val="1C1917"/>
                </a:solidFill>
                <a:effectLst/>
                <a:latin typeface="Times New Roman" panose="02020603050405020304" pitchFamily="18" charset="0"/>
                <a:cs typeface="Times New Roman" panose="02020603050405020304" pitchFamily="18" charset="0"/>
              </a:rPr>
              <a:t>KNN: Accuracy - 71%</a:t>
            </a:r>
          </a:p>
          <a:p>
            <a:pPr algn="l">
              <a:buFont typeface="Arial" panose="020B0604020202020204" pitchFamily="34" charset="0"/>
              <a:buChar char="•"/>
            </a:pPr>
            <a:endParaRPr lang="en-IN" sz="1800" dirty="0">
              <a:solidFill>
                <a:srgbClr val="1C1917"/>
              </a:solidFill>
              <a:latin typeface="Times New Roman" panose="02020603050405020304" pitchFamily="18" charset="0"/>
              <a:cs typeface="Times New Roman" panose="02020603050405020304" pitchFamily="18" charset="0"/>
            </a:endParaRPr>
          </a:p>
          <a:p>
            <a:pPr marL="0" indent="0" algn="l">
              <a:buNone/>
            </a:pPr>
            <a:r>
              <a:rPr lang="en-US" sz="1800" b="1" i="0" dirty="0">
                <a:solidFill>
                  <a:srgbClr val="1C1917"/>
                </a:solidFill>
                <a:effectLst/>
                <a:latin typeface="Times New Roman" panose="02020603050405020304" pitchFamily="18" charset="0"/>
                <a:cs typeface="Times New Roman" panose="02020603050405020304" pitchFamily="18" charset="0"/>
              </a:rPr>
              <a:t>The Random Forest model performed best with the highest accuracy of 99% this may be because of the nature of the classifier of overfitting the next best accuracy is achieved in the Decision Tree model with 91% accuracy.</a:t>
            </a:r>
            <a:endParaRPr lang="en-IN" b="1" i="0" dirty="0">
              <a:solidFill>
                <a:srgbClr val="1C1917"/>
              </a:solidFill>
              <a:effectLst/>
              <a:latin typeface="Times New Roman" panose="02020603050405020304" pitchFamily="18"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62969B2C-2499-19E2-91A5-9B9D6F218A0B}"/>
              </a:ext>
            </a:extLst>
          </p:cNvPr>
          <p:cNvPicPr>
            <a:picLocks noChangeAspect="1"/>
          </p:cNvPicPr>
          <p:nvPr/>
        </p:nvPicPr>
        <p:blipFill>
          <a:blip r:embed="rId2"/>
          <a:stretch>
            <a:fillRect/>
          </a:stretch>
        </p:blipFill>
        <p:spPr>
          <a:xfrm>
            <a:off x="6778283" y="0"/>
            <a:ext cx="5413717" cy="1493649"/>
          </a:xfrm>
          <a:prstGeom prst="rect">
            <a:avLst/>
          </a:prstGeom>
        </p:spPr>
      </p:pic>
      <p:pic>
        <p:nvPicPr>
          <p:cNvPr id="5" name="Picture 4">
            <a:extLst>
              <a:ext uri="{FF2B5EF4-FFF2-40B4-BE49-F238E27FC236}">
                <a16:creationId xmlns:a16="http://schemas.microsoft.com/office/drawing/2014/main" id="{6A5D6A51-0576-84AF-24E9-8766A921CE8F}"/>
              </a:ext>
            </a:extLst>
          </p:cNvPr>
          <p:cNvPicPr>
            <a:picLocks noChangeAspect="1"/>
          </p:cNvPicPr>
          <p:nvPr/>
        </p:nvPicPr>
        <p:blipFill>
          <a:blip r:embed="rId3"/>
          <a:stretch>
            <a:fillRect/>
          </a:stretch>
        </p:blipFill>
        <p:spPr>
          <a:xfrm>
            <a:off x="6327140" y="6205671"/>
            <a:ext cx="5864860" cy="652329"/>
          </a:xfrm>
          <a:prstGeom prst="rect">
            <a:avLst/>
          </a:prstGeom>
        </p:spPr>
      </p:pic>
    </p:spTree>
    <p:extLst>
      <p:ext uri="{BB962C8B-B14F-4D97-AF65-F5344CB8AC3E}">
        <p14:creationId xmlns:p14="http://schemas.microsoft.com/office/powerpoint/2010/main" val="12398824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98840E-47DC-FF2A-C7F4-3DA1A868104C}"/>
              </a:ext>
            </a:extLst>
          </p:cNvPr>
          <p:cNvSpPr>
            <a:spLocks noGrp="1"/>
          </p:cNvSpPr>
          <p:nvPr>
            <p:ph idx="1"/>
          </p:nvPr>
        </p:nvSpPr>
        <p:spPr>
          <a:xfrm>
            <a:off x="838200" y="1825625"/>
            <a:ext cx="10515600" cy="3382869"/>
          </a:xfrm>
        </p:spPr>
        <p:txBody>
          <a:bodyPr>
            <a:normAutofit fontScale="92500" lnSpcReduction="20000"/>
          </a:bodyPr>
          <a:lstStyle/>
          <a:p>
            <a:r>
              <a:rPr lang="en-US" sz="1800" i="0" dirty="0">
                <a:solidFill>
                  <a:srgbClr val="1C1917"/>
                </a:solidFill>
                <a:effectLst/>
                <a:latin typeface="Times New Roman" panose="02020603050405020304" pitchFamily="18" charset="0"/>
                <a:cs typeface="Times New Roman" panose="02020603050405020304" pitchFamily="18" charset="0"/>
              </a:rPr>
              <a:t>The trained </a:t>
            </a:r>
            <a:r>
              <a:rPr lang="en-US" sz="1800" dirty="0">
                <a:solidFill>
                  <a:srgbClr val="1C1917"/>
                </a:solidFill>
                <a:latin typeface="Times New Roman" panose="02020603050405020304" pitchFamily="18" charset="0"/>
                <a:cs typeface="Times New Roman" panose="02020603050405020304" pitchFamily="18" charset="0"/>
              </a:rPr>
              <a:t>Decision Tree</a:t>
            </a:r>
            <a:r>
              <a:rPr lang="en-US" sz="1800" i="0" dirty="0">
                <a:solidFill>
                  <a:srgbClr val="1C1917"/>
                </a:solidFill>
                <a:effectLst/>
                <a:latin typeface="Times New Roman" panose="02020603050405020304" pitchFamily="18" charset="0"/>
                <a:cs typeface="Times New Roman" panose="02020603050405020304" pitchFamily="18" charset="0"/>
              </a:rPr>
              <a:t> model was used to classify two new data samples</a:t>
            </a:r>
            <a:endParaRPr lang="en-US" sz="1800" dirty="0">
              <a:solidFill>
                <a:srgbClr val="1C1917"/>
              </a:solidFill>
              <a:latin typeface="Times New Roman" panose="02020603050405020304" pitchFamily="18" charset="0"/>
              <a:cs typeface="Times New Roman" panose="02020603050405020304" pitchFamily="18" charset="0"/>
            </a:endParaRPr>
          </a:p>
          <a:p>
            <a:r>
              <a:rPr lang="en-US" sz="1800" i="0" dirty="0">
                <a:solidFill>
                  <a:srgbClr val="1C1917"/>
                </a:solidFill>
                <a:effectLst/>
                <a:latin typeface="Times New Roman" panose="02020603050405020304" pitchFamily="18" charset="0"/>
                <a:cs typeface="Times New Roman" panose="02020603050405020304" pitchFamily="18" charset="0"/>
              </a:rPr>
              <a:t>One sample was correctly classified as not having heart disease</a:t>
            </a:r>
          </a:p>
          <a:p>
            <a:r>
              <a:rPr lang="en-US" sz="1800" i="0" dirty="0">
                <a:solidFill>
                  <a:srgbClr val="1C1917"/>
                </a:solidFill>
                <a:effectLst/>
                <a:latin typeface="Times New Roman" panose="02020603050405020304" pitchFamily="18" charset="0"/>
                <a:cs typeface="Times New Roman" panose="02020603050405020304" pitchFamily="18" charset="0"/>
              </a:rPr>
              <a:t>The second sample was correctly classified as having heart disease</a:t>
            </a:r>
            <a:endParaRPr lang="en-US" sz="1800" dirty="0">
              <a:solidFill>
                <a:srgbClr val="1C1917"/>
              </a:solidFill>
              <a:latin typeface="Times New Roman" panose="02020603050405020304" pitchFamily="18" charset="0"/>
              <a:cs typeface="Times New Roman" panose="02020603050405020304" pitchFamily="18" charset="0"/>
            </a:endParaRPr>
          </a:p>
          <a:p>
            <a:pPr marL="0" indent="0">
              <a:buNone/>
            </a:pPr>
            <a:r>
              <a:rPr lang="en-US" sz="1800" i="0" dirty="0">
                <a:solidFill>
                  <a:srgbClr val="1C1917"/>
                </a:solidFill>
                <a:effectLst/>
                <a:latin typeface="Times New Roman" panose="02020603050405020304" pitchFamily="18" charset="0"/>
                <a:cs typeface="Times New Roman" panose="02020603050405020304" pitchFamily="18" charset="0"/>
              </a:rPr>
              <a:t>This demonstrates the model can work for real-world diagnosis scenarios by analyzing patient data to predict the likelihood of heart disease.</a:t>
            </a:r>
            <a:br>
              <a:rPr lang="en-US" sz="1800" i="0" dirty="0">
                <a:solidFill>
                  <a:srgbClr val="1C1917"/>
                </a:solidFill>
                <a:effectLst/>
                <a:latin typeface="Times New Roman" panose="02020603050405020304" pitchFamily="18" charset="0"/>
                <a:cs typeface="Times New Roman" panose="02020603050405020304" pitchFamily="18" charset="0"/>
              </a:rPr>
            </a:br>
            <a:endParaRPr lang="en-US" sz="1800" i="0" dirty="0">
              <a:solidFill>
                <a:srgbClr val="1C1917"/>
              </a:solidFill>
              <a:effectLst/>
              <a:latin typeface="Times New Roman" panose="02020603050405020304" pitchFamily="18" charset="0"/>
              <a:cs typeface="Times New Roman" panose="02020603050405020304" pitchFamily="18" charset="0"/>
            </a:endParaRPr>
          </a:p>
          <a:p>
            <a:r>
              <a:rPr lang="en-US" sz="1800" i="0" dirty="0">
                <a:solidFill>
                  <a:srgbClr val="1C1917"/>
                </a:solidFill>
                <a:effectLst/>
                <a:latin typeface="Times New Roman" panose="02020603050405020304" pitchFamily="18" charset="0"/>
                <a:cs typeface="Times New Roman" panose="02020603050405020304" pitchFamily="18" charset="0"/>
              </a:rPr>
              <a:t>Decision Tree classifier has excellent performance in predicting heart disease risk</a:t>
            </a:r>
          </a:p>
          <a:p>
            <a:r>
              <a:rPr lang="en-US" sz="1800" i="0" dirty="0">
                <a:solidFill>
                  <a:srgbClr val="1C1917"/>
                </a:solidFill>
                <a:effectLst/>
                <a:latin typeface="Times New Roman" panose="02020603050405020304" pitchFamily="18" charset="0"/>
                <a:cs typeface="Times New Roman" panose="02020603050405020304" pitchFamily="18" charset="0"/>
              </a:rPr>
              <a:t>Key features like chest pain, heart rate, and their correlation to heart disease came out during the analysis</a:t>
            </a:r>
          </a:p>
          <a:p>
            <a:r>
              <a:rPr lang="en-US" sz="1800" i="0" dirty="0">
                <a:solidFill>
                  <a:srgbClr val="1C1917"/>
                </a:solidFill>
                <a:effectLst/>
                <a:latin typeface="Times New Roman" panose="02020603050405020304" pitchFamily="18" charset="0"/>
                <a:cs typeface="Times New Roman" panose="02020603050405020304" pitchFamily="18" charset="0"/>
              </a:rPr>
              <a:t>The model can work for real-world diagnosis predictions assisting healthcare professionals</a:t>
            </a:r>
            <a:br>
              <a:rPr lang="en-US" sz="1800" i="0" dirty="0">
                <a:solidFill>
                  <a:srgbClr val="1C1917"/>
                </a:solidFill>
                <a:effectLst/>
                <a:latin typeface="Times New Roman" panose="02020603050405020304" pitchFamily="18" charset="0"/>
                <a:cs typeface="Times New Roman" panose="02020603050405020304" pitchFamily="18" charset="0"/>
              </a:rPr>
            </a:br>
            <a:endParaRPr lang="en-US" sz="1800" i="0" dirty="0">
              <a:solidFill>
                <a:srgbClr val="1C1917"/>
              </a:solidFill>
              <a:effectLst/>
              <a:latin typeface="Times New Roman" panose="02020603050405020304" pitchFamily="18" charset="0"/>
              <a:cs typeface="Times New Roman" panose="02020603050405020304" pitchFamily="18" charset="0"/>
            </a:endParaRPr>
          </a:p>
          <a:p>
            <a:pPr marL="0" indent="0">
              <a:buNone/>
            </a:pPr>
            <a:r>
              <a:rPr lang="en-US" sz="1800" i="0" dirty="0">
                <a:solidFill>
                  <a:srgbClr val="1C1917"/>
                </a:solidFill>
                <a:effectLst/>
                <a:latin typeface="Times New Roman" panose="02020603050405020304" pitchFamily="18" charset="0"/>
                <a:cs typeface="Times New Roman" panose="02020603050405020304" pitchFamily="18" charset="0"/>
              </a:rPr>
              <a:t>Nearly 92% accuracy was achieved along with important insights around predictive factors for heart disease using this machine learning approach.</a:t>
            </a:r>
            <a:endParaRPr lang="en-IN" sz="1800" dirty="0"/>
          </a:p>
        </p:txBody>
      </p:sp>
      <p:pic>
        <p:nvPicPr>
          <p:cNvPr id="4" name="Picture 3">
            <a:extLst>
              <a:ext uri="{FF2B5EF4-FFF2-40B4-BE49-F238E27FC236}">
                <a16:creationId xmlns:a16="http://schemas.microsoft.com/office/drawing/2014/main" id="{62969B2C-2499-19E2-91A5-9B9D6F218A0B}"/>
              </a:ext>
            </a:extLst>
          </p:cNvPr>
          <p:cNvPicPr>
            <a:picLocks noChangeAspect="1"/>
          </p:cNvPicPr>
          <p:nvPr/>
        </p:nvPicPr>
        <p:blipFill>
          <a:blip r:embed="rId2"/>
          <a:stretch>
            <a:fillRect/>
          </a:stretch>
        </p:blipFill>
        <p:spPr>
          <a:xfrm>
            <a:off x="6778283" y="0"/>
            <a:ext cx="5413717" cy="1493649"/>
          </a:xfrm>
          <a:prstGeom prst="rect">
            <a:avLst/>
          </a:prstGeom>
        </p:spPr>
      </p:pic>
      <p:pic>
        <p:nvPicPr>
          <p:cNvPr id="5" name="Picture 4">
            <a:extLst>
              <a:ext uri="{FF2B5EF4-FFF2-40B4-BE49-F238E27FC236}">
                <a16:creationId xmlns:a16="http://schemas.microsoft.com/office/drawing/2014/main" id="{6A5D6A51-0576-84AF-24E9-8766A921CE8F}"/>
              </a:ext>
            </a:extLst>
          </p:cNvPr>
          <p:cNvPicPr>
            <a:picLocks noChangeAspect="1"/>
          </p:cNvPicPr>
          <p:nvPr/>
        </p:nvPicPr>
        <p:blipFill>
          <a:blip r:embed="rId3"/>
          <a:stretch>
            <a:fillRect/>
          </a:stretch>
        </p:blipFill>
        <p:spPr>
          <a:xfrm>
            <a:off x="6327140" y="6205671"/>
            <a:ext cx="5864860" cy="652329"/>
          </a:xfrm>
          <a:prstGeom prst="rect">
            <a:avLst/>
          </a:prstGeom>
        </p:spPr>
      </p:pic>
    </p:spTree>
    <p:extLst>
      <p:ext uri="{BB962C8B-B14F-4D97-AF65-F5344CB8AC3E}">
        <p14:creationId xmlns:p14="http://schemas.microsoft.com/office/powerpoint/2010/main" val="3072270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A0F4C-67A9-3F94-22D7-6118B0EDA31B}"/>
              </a:ext>
            </a:extLst>
          </p:cNvPr>
          <p:cNvPicPr>
            <a:picLocks noChangeAspect="1"/>
          </p:cNvPicPr>
          <p:nvPr/>
        </p:nvPicPr>
        <p:blipFill>
          <a:blip r:embed="rId2"/>
          <a:stretch>
            <a:fillRect/>
          </a:stretch>
        </p:blipFill>
        <p:spPr>
          <a:xfrm>
            <a:off x="6778283" y="0"/>
            <a:ext cx="5413717" cy="1493649"/>
          </a:xfrm>
          <a:prstGeom prst="rect">
            <a:avLst/>
          </a:prstGeom>
        </p:spPr>
      </p:pic>
      <p:sp>
        <p:nvSpPr>
          <p:cNvPr id="2" name="Title 1">
            <a:extLst>
              <a:ext uri="{FF2B5EF4-FFF2-40B4-BE49-F238E27FC236}">
                <a16:creationId xmlns:a16="http://schemas.microsoft.com/office/drawing/2014/main" id="{6AC8802F-EDC1-2F3E-9587-AD7B996C385C}"/>
              </a:ext>
            </a:extLst>
          </p:cNvPr>
          <p:cNvSpPr>
            <a:spLocks noGrp="1"/>
          </p:cNvSpPr>
          <p:nvPr>
            <p:ph type="title"/>
          </p:nvPr>
        </p:nvSpPr>
        <p:spPr>
          <a:xfrm>
            <a:off x="838199" y="365126"/>
            <a:ext cx="5168153" cy="737534"/>
          </a:xfrm>
        </p:spPr>
        <p:txBody>
          <a:bodyPr>
            <a:normAutofit/>
          </a:bodyPr>
          <a:lstStyle/>
          <a:p>
            <a:r>
              <a:rPr lang="en-IN" sz="2400" b="1" dirty="0">
                <a:latin typeface="Times New Roman" panose="02020603050405020304" pitchFamily="18" charset="0"/>
                <a:cs typeface="Times New Roman" panose="02020603050405020304" pitchFamily="18" charset="0"/>
              </a:rPr>
              <a:t>PROBLEM STATEMENT</a:t>
            </a:r>
          </a:p>
        </p:txBody>
      </p:sp>
      <p:sp>
        <p:nvSpPr>
          <p:cNvPr id="7" name="Content Placeholder 6">
            <a:extLst>
              <a:ext uri="{FF2B5EF4-FFF2-40B4-BE49-F238E27FC236}">
                <a16:creationId xmlns:a16="http://schemas.microsoft.com/office/drawing/2014/main" id="{A5D9E8D2-F69E-7761-2365-4B89D4C1A960}"/>
              </a:ext>
            </a:extLst>
          </p:cNvPr>
          <p:cNvSpPr>
            <a:spLocks noGrp="1"/>
          </p:cNvSpPr>
          <p:nvPr>
            <p:ph idx="1"/>
          </p:nvPr>
        </p:nvSpPr>
        <p:spPr>
          <a:xfrm>
            <a:off x="838200" y="1825625"/>
            <a:ext cx="10515600" cy="1603375"/>
          </a:xfrm>
        </p:spPr>
        <p:txBody>
          <a:bodyPr/>
          <a:lstStyle/>
          <a:p>
            <a:pPr algn="just"/>
            <a:r>
              <a:rPr lang="en-US" dirty="0"/>
              <a:t> </a:t>
            </a:r>
            <a:r>
              <a:rPr lang="en-US" sz="1800" dirty="0">
                <a:latin typeface="Times New Roman" panose="02020603050405020304" pitchFamily="18" charset="0"/>
                <a:cs typeface="Times New Roman" panose="02020603050405020304" pitchFamily="18" charset="0"/>
              </a:rPr>
              <a:t>This project aims to know whether the patient has heart disease or not. The records in the datasets are divided into training sets and test sets. After pre-processing the data, data mining regression techniques will be applied. The results are generated for both training datasets and test datasets using Python Programming Language.</a:t>
            </a:r>
            <a:endParaRPr lang="en-IN" sz="20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C677D243-C59B-EB4E-75FC-19CAA68D5DD2}"/>
              </a:ext>
            </a:extLst>
          </p:cNvPr>
          <p:cNvPicPr>
            <a:picLocks noChangeAspect="1"/>
          </p:cNvPicPr>
          <p:nvPr/>
        </p:nvPicPr>
        <p:blipFill>
          <a:blip r:embed="rId3"/>
          <a:stretch>
            <a:fillRect/>
          </a:stretch>
        </p:blipFill>
        <p:spPr>
          <a:xfrm>
            <a:off x="6211570" y="6205671"/>
            <a:ext cx="5864860" cy="652329"/>
          </a:xfrm>
          <a:prstGeom prst="rect">
            <a:avLst/>
          </a:prstGeom>
        </p:spPr>
      </p:pic>
    </p:spTree>
    <p:extLst>
      <p:ext uri="{BB962C8B-B14F-4D97-AF65-F5344CB8AC3E}">
        <p14:creationId xmlns:p14="http://schemas.microsoft.com/office/powerpoint/2010/main" val="21009914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ECEC51-52E0-6ACE-AFC3-B9D608AFD4B6}"/>
              </a:ext>
            </a:extLst>
          </p:cNvPr>
          <p:cNvPicPr>
            <a:picLocks noChangeAspect="1"/>
          </p:cNvPicPr>
          <p:nvPr/>
        </p:nvPicPr>
        <p:blipFill>
          <a:blip r:embed="rId2"/>
          <a:stretch>
            <a:fillRect/>
          </a:stretch>
        </p:blipFill>
        <p:spPr>
          <a:xfrm>
            <a:off x="6778283" y="0"/>
            <a:ext cx="5413717" cy="1493649"/>
          </a:xfrm>
          <a:prstGeom prst="rect">
            <a:avLst/>
          </a:prstGeom>
        </p:spPr>
      </p:pic>
      <p:pic>
        <p:nvPicPr>
          <p:cNvPr id="4" name="Picture 3">
            <a:extLst>
              <a:ext uri="{FF2B5EF4-FFF2-40B4-BE49-F238E27FC236}">
                <a16:creationId xmlns:a16="http://schemas.microsoft.com/office/drawing/2014/main" id="{25E95DC7-F02A-95C4-4DB8-929485356F28}"/>
              </a:ext>
            </a:extLst>
          </p:cNvPr>
          <p:cNvPicPr>
            <a:picLocks noChangeAspect="1"/>
          </p:cNvPicPr>
          <p:nvPr/>
        </p:nvPicPr>
        <p:blipFill>
          <a:blip r:embed="rId3"/>
          <a:stretch>
            <a:fillRect/>
          </a:stretch>
        </p:blipFill>
        <p:spPr>
          <a:xfrm>
            <a:off x="6327140" y="6205671"/>
            <a:ext cx="5864860" cy="652329"/>
          </a:xfrm>
          <a:prstGeom prst="rect">
            <a:avLst/>
          </a:prstGeom>
        </p:spPr>
      </p:pic>
      <p:pic>
        <p:nvPicPr>
          <p:cNvPr id="5" name="Picture 4">
            <a:extLst>
              <a:ext uri="{FF2B5EF4-FFF2-40B4-BE49-F238E27FC236}">
                <a16:creationId xmlns:a16="http://schemas.microsoft.com/office/drawing/2014/main" id="{51B90594-06C1-3634-1013-C1E745EEEB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64924" y="582683"/>
            <a:ext cx="5662151" cy="5692633"/>
          </a:xfrm>
          <a:prstGeom prst="rect">
            <a:avLst/>
          </a:prstGeom>
        </p:spPr>
      </p:pic>
      <p:sp>
        <p:nvSpPr>
          <p:cNvPr id="7" name="Title 1">
            <a:extLst>
              <a:ext uri="{FF2B5EF4-FFF2-40B4-BE49-F238E27FC236}">
                <a16:creationId xmlns:a16="http://schemas.microsoft.com/office/drawing/2014/main" id="{5990632F-98D8-0EFF-C994-4AF72B42FED0}"/>
              </a:ext>
            </a:extLst>
          </p:cNvPr>
          <p:cNvSpPr>
            <a:spLocks noGrp="1"/>
          </p:cNvSpPr>
          <p:nvPr>
            <p:ph type="title"/>
          </p:nvPr>
        </p:nvSpPr>
        <p:spPr>
          <a:xfrm>
            <a:off x="838201" y="365126"/>
            <a:ext cx="4415118" cy="603062"/>
          </a:xfrm>
        </p:spPr>
        <p:txBody>
          <a:bodyPr>
            <a:normAutofit fontScale="90000"/>
          </a:bodyPr>
          <a:lstStyle/>
          <a:p>
            <a:r>
              <a:rPr lang="en-IN" sz="2400" b="1" dirty="0">
                <a:latin typeface="Times New Roman" panose="02020603050405020304" pitchFamily="18" charset="0"/>
                <a:cs typeface="Times New Roman" panose="02020603050405020304" pitchFamily="18" charset="0"/>
              </a:rPr>
              <a:t>Final Model</a:t>
            </a:r>
            <a:br>
              <a:rPr lang="en-IN" sz="2400" b="1" dirty="0">
                <a:latin typeface="Times New Roman" panose="02020603050405020304" pitchFamily="18" charset="0"/>
                <a:cs typeface="Times New Roman" panose="02020603050405020304" pitchFamily="18" charset="0"/>
              </a:rPr>
            </a:br>
            <a:r>
              <a:rPr lang="en-IN" sz="2400" b="1" dirty="0">
                <a:latin typeface="Times New Roman" panose="02020603050405020304" pitchFamily="18" charset="0"/>
                <a:cs typeface="Times New Roman" panose="02020603050405020304" pitchFamily="18" charset="0"/>
              </a:rPr>
              <a:t>Implementation</a:t>
            </a:r>
          </a:p>
        </p:txBody>
      </p:sp>
    </p:spTree>
    <p:extLst>
      <p:ext uri="{BB962C8B-B14F-4D97-AF65-F5344CB8AC3E}">
        <p14:creationId xmlns:p14="http://schemas.microsoft.com/office/powerpoint/2010/main" val="26375067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EA061-72B8-00B1-F999-D6E4A7BD97A4}"/>
              </a:ext>
            </a:extLst>
          </p:cNvPr>
          <p:cNvSpPr>
            <a:spLocks noGrp="1"/>
          </p:cNvSpPr>
          <p:nvPr>
            <p:ph type="title"/>
          </p:nvPr>
        </p:nvSpPr>
        <p:spPr>
          <a:xfrm>
            <a:off x="838200" y="365126"/>
            <a:ext cx="4764741" cy="486522"/>
          </a:xfrm>
        </p:spPr>
        <p:txBody>
          <a:bodyPr>
            <a:normAutofit/>
          </a:bodyPr>
          <a:lstStyle/>
          <a:p>
            <a:r>
              <a:rPr lang="en-IN" sz="2400"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6B609113-DA85-83FB-CA5C-A525ABD54BD2}"/>
              </a:ext>
            </a:extLst>
          </p:cNvPr>
          <p:cNvSpPr>
            <a:spLocks noGrp="1"/>
          </p:cNvSpPr>
          <p:nvPr>
            <p:ph idx="1"/>
          </p:nvPr>
        </p:nvSpPr>
        <p:spPr>
          <a:xfrm>
            <a:off x="838200" y="1825625"/>
            <a:ext cx="10515600" cy="2773269"/>
          </a:xfrm>
        </p:spPr>
        <p:txBody>
          <a:bodyPr>
            <a:normAutofit/>
          </a:bodyPr>
          <a:lstStyle/>
          <a:p>
            <a:r>
              <a:rPr lang="en-US" sz="1800" b="0" i="0" dirty="0">
                <a:solidFill>
                  <a:srgbClr val="1C1917"/>
                </a:solidFill>
                <a:effectLst/>
                <a:latin typeface="Times New Roman" panose="02020603050405020304" pitchFamily="18" charset="0"/>
                <a:cs typeface="Times New Roman" panose="02020603050405020304" pitchFamily="18" charset="0"/>
              </a:rPr>
              <a:t>In conclusion, this machine learning project demonstrated an effective approach for predicting heart disease risk. Various classification algorithms were developed using a real-world heart disease dataset. After comparative evaluation, the Random Forest model achieved the highest accuracy of 99% on test data.</a:t>
            </a:r>
          </a:p>
          <a:p>
            <a:r>
              <a:rPr lang="en-US" sz="1800" b="0" i="0" dirty="0">
                <a:solidFill>
                  <a:srgbClr val="1C1917"/>
                </a:solidFill>
                <a:effectLst/>
                <a:latin typeface="Times New Roman" panose="02020603050405020304" pitchFamily="18" charset="0"/>
                <a:cs typeface="Times New Roman" panose="02020603050405020304" pitchFamily="18" charset="0"/>
              </a:rPr>
              <a:t>The analysis provided insights into important patterns in the patient data related to heart disease diagnosis. Key features like chest pain type, heart rate, ST slope </a:t>
            </a:r>
            <a:r>
              <a:rPr lang="en-US" sz="1800" b="0" i="0" dirty="0" err="1">
                <a:solidFill>
                  <a:srgbClr val="1C1917"/>
                </a:solidFill>
                <a:effectLst/>
                <a:latin typeface="Times New Roman" panose="02020603050405020304" pitchFamily="18" charset="0"/>
                <a:cs typeface="Times New Roman" panose="02020603050405020304" pitchFamily="18" charset="0"/>
              </a:rPr>
              <a:t>etc</a:t>
            </a:r>
            <a:r>
              <a:rPr lang="en-US" sz="1800" b="0" i="0" dirty="0">
                <a:solidFill>
                  <a:srgbClr val="1C1917"/>
                </a:solidFill>
                <a:effectLst/>
                <a:latin typeface="Times New Roman" panose="02020603050405020304" pitchFamily="18" charset="0"/>
                <a:cs typeface="Times New Roman" panose="02020603050405020304" pitchFamily="18" charset="0"/>
              </a:rPr>
              <a:t> showed strong correlation to disease occurrence. Visualizations and distributions of the features and target variable provided a way to understand the data better.</a:t>
            </a:r>
            <a:endParaRPr lang="en-IN" sz="18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A93ADD8-017C-F3C8-B43B-1913D90DC8DF}"/>
              </a:ext>
            </a:extLst>
          </p:cNvPr>
          <p:cNvPicPr>
            <a:picLocks noChangeAspect="1"/>
          </p:cNvPicPr>
          <p:nvPr/>
        </p:nvPicPr>
        <p:blipFill>
          <a:blip r:embed="rId2"/>
          <a:stretch>
            <a:fillRect/>
          </a:stretch>
        </p:blipFill>
        <p:spPr>
          <a:xfrm>
            <a:off x="6778283" y="0"/>
            <a:ext cx="5413717" cy="1493649"/>
          </a:xfrm>
          <a:prstGeom prst="rect">
            <a:avLst/>
          </a:prstGeom>
        </p:spPr>
      </p:pic>
      <p:pic>
        <p:nvPicPr>
          <p:cNvPr id="5" name="Picture 4">
            <a:extLst>
              <a:ext uri="{FF2B5EF4-FFF2-40B4-BE49-F238E27FC236}">
                <a16:creationId xmlns:a16="http://schemas.microsoft.com/office/drawing/2014/main" id="{B9682BA4-F765-4BDA-A82E-BF5BEA2AF7E7}"/>
              </a:ext>
            </a:extLst>
          </p:cNvPr>
          <p:cNvPicPr>
            <a:picLocks noChangeAspect="1"/>
          </p:cNvPicPr>
          <p:nvPr/>
        </p:nvPicPr>
        <p:blipFill>
          <a:blip r:embed="rId3"/>
          <a:stretch>
            <a:fillRect/>
          </a:stretch>
        </p:blipFill>
        <p:spPr>
          <a:xfrm>
            <a:off x="6327140" y="6205671"/>
            <a:ext cx="5864860" cy="652329"/>
          </a:xfrm>
          <a:prstGeom prst="rect">
            <a:avLst/>
          </a:prstGeom>
        </p:spPr>
      </p:pic>
    </p:spTree>
    <p:extLst>
      <p:ext uri="{BB962C8B-B14F-4D97-AF65-F5344CB8AC3E}">
        <p14:creationId xmlns:p14="http://schemas.microsoft.com/office/powerpoint/2010/main" val="622906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164FD-4EFA-BED4-7167-B7884FCD2AFD}"/>
              </a:ext>
            </a:extLst>
          </p:cNvPr>
          <p:cNvSpPr>
            <a:spLocks noGrp="1"/>
          </p:cNvSpPr>
          <p:nvPr>
            <p:ph type="title"/>
          </p:nvPr>
        </p:nvSpPr>
        <p:spPr>
          <a:xfrm>
            <a:off x="838200" y="365125"/>
            <a:ext cx="4953000" cy="620993"/>
          </a:xfrm>
        </p:spPr>
        <p:txBody>
          <a:bodyPr>
            <a:normAutofit/>
          </a:bodyPr>
          <a:lstStyle/>
          <a:p>
            <a:r>
              <a:rPr lang="en-IN" sz="2400" b="1" dirty="0">
                <a:latin typeface="Times New Roman" panose="02020603050405020304" pitchFamily="18" charset="0"/>
                <a:cs typeface="Times New Roman" panose="02020603050405020304" pitchFamily="18" charset="0"/>
              </a:rPr>
              <a:t>OBJECTIVE</a:t>
            </a:r>
          </a:p>
        </p:txBody>
      </p:sp>
      <p:sp>
        <p:nvSpPr>
          <p:cNvPr id="3" name="Content Placeholder 2">
            <a:extLst>
              <a:ext uri="{FF2B5EF4-FFF2-40B4-BE49-F238E27FC236}">
                <a16:creationId xmlns:a16="http://schemas.microsoft.com/office/drawing/2014/main" id="{4DFEACF7-5169-9BD3-78DA-11CCE9363133}"/>
              </a:ext>
            </a:extLst>
          </p:cNvPr>
          <p:cNvSpPr>
            <a:spLocks noGrp="1"/>
          </p:cNvSpPr>
          <p:nvPr>
            <p:ph idx="1"/>
          </p:nvPr>
        </p:nvSpPr>
        <p:spPr>
          <a:xfrm>
            <a:off x="838200" y="1640541"/>
            <a:ext cx="10515600" cy="3940010"/>
          </a:xfrm>
        </p:spPr>
        <p:txBody>
          <a:bodyPr>
            <a:normAutofit/>
          </a:bodyPr>
          <a:lstStyle/>
          <a:p>
            <a:r>
              <a:rPr lang="en-US" sz="1800" b="0" i="0" dirty="0">
                <a:solidFill>
                  <a:srgbClr val="1C1917"/>
                </a:solidFill>
                <a:effectLst/>
                <a:latin typeface="Times New Roman" panose="02020603050405020304" pitchFamily="18" charset="0"/>
                <a:cs typeface="Times New Roman" panose="02020603050405020304" pitchFamily="18" charset="0"/>
              </a:rPr>
              <a:t>Heart disease is one of the leading causes of death globally. Detecting heart disease early is vital to help patients get timely treatment.</a:t>
            </a:r>
            <a:endParaRPr lang="en-IN" sz="1800" dirty="0">
              <a:latin typeface="Times New Roman" panose="02020603050405020304" pitchFamily="18" charset="0"/>
              <a:cs typeface="Times New Roman" panose="02020603050405020304" pitchFamily="18" charset="0"/>
            </a:endParaRPr>
          </a:p>
          <a:p>
            <a:r>
              <a:rPr lang="en-US" sz="1800" b="0" i="0" dirty="0">
                <a:solidFill>
                  <a:srgbClr val="1C1917"/>
                </a:solidFill>
                <a:effectLst/>
                <a:latin typeface="Times New Roman" panose="02020603050405020304" pitchFamily="18" charset="0"/>
                <a:cs typeface="Times New Roman" panose="02020603050405020304" pitchFamily="18" charset="0"/>
              </a:rPr>
              <a:t>Our solution would be to create machine learning models to predict heart disease using patient data. We will use past heart patient records to train classification models. </a:t>
            </a:r>
          </a:p>
          <a:p>
            <a:pPr marL="0" indent="0">
              <a:buNone/>
            </a:pPr>
            <a:r>
              <a:rPr lang="en-US" sz="1800" b="0" i="0" dirty="0">
                <a:solidFill>
                  <a:srgbClr val="1C1917"/>
                </a:solidFill>
                <a:effectLst/>
                <a:latin typeface="Times New Roman" panose="02020603050405020304" pitchFamily="18" charset="0"/>
                <a:cs typeface="Times New Roman" panose="02020603050405020304" pitchFamily="18" charset="0"/>
              </a:rPr>
              <a:t>Key techniques like :</a:t>
            </a:r>
          </a:p>
          <a:p>
            <a:pPr>
              <a:buFont typeface="Wingdings" panose="05000000000000000000" pitchFamily="2" charset="2"/>
              <a:buChar char="Ø"/>
            </a:pPr>
            <a:r>
              <a:rPr lang="en-US" sz="1800" b="0" i="0" dirty="0">
                <a:solidFill>
                  <a:srgbClr val="1C1917"/>
                </a:solidFill>
                <a:effectLst/>
                <a:latin typeface="Times New Roman" panose="02020603050405020304" pitchFamily="18" charset="0"/>
                <a:cs typeface="Times New Roman" panose="02020603050405020304" pitchFamily="18" charset="0"/>
              </a:rPr>
              <a:t>preprocessing</a:t>
            </a:r>
          </a:p>
          <a:p>
            <a:pPr>
              <a:buFont typeface="Wingdings" panose="05000000000000000000" pitchFamily="2" charset="2"/>
              <a:buChar char="Ø"/>
            </a:pPr>
            <a:r>
              <a:rPr lang="en-US" sz="1800" b="0" i="0" dirty="0">
                <a:solidFill>
                  <a:srgbClr val="1C1917"/>
                </a:solidFill>
                <a:effectLst/>
                <a:latin typeface="Times New Roman" panose="02020603050405020304" pitchFamily="18" charset="0"/>
                <a:cs typeface="Times New Roman" panose="02020603050405020304" pitchFamily="18" charset="0"/>
              </a:rPr>
              <a:t> feature engineering</a:t>
            </a:r>
          </a:p>
          <a:p>
            <a:pPr>
              <a:buFont typeface="Wingdings" panose="05000000000000000000" pitchFamily="2" charset="2"/>
              <a:buChar char="Ø"/>
            </a:pPr>
            <a:r>
              <a:rPr lang="en-US" sz="1800" b="0" i="0" dirty="0">
                <a:solidFill>
                  <a:srgbClr val="1C1917"/>
                </a:solidFill>
                <a:effectLst/>
                <a:latin typeface="Times New Roman" panose="02020603050405020304" pitchFamily="18" charset="0"/>
                <a:cs typeface="Times New Roman" panose="02020603050405020304" pitchFamily="18" charset="0"/>
              </a:rPr>
              <a:t>model validation</a:t>
            </a:r>
          </a:p>
          <a:p>
            <a:pPr marL="0" indent="0">
              <a:buNone/>
            </a:pPr>
            <a:r>
              <a:rPr lang="en-US" sz="1800" b="0" i="0" dirty="0">
                <a:solidFill>
                  <a:srgbClr val="1C1917"/>
                </a:solidFill>
                <a:effectLst/>
                <a:latin typeface="Times New Roman" panose="02020603050405020304" pitchFamily="18" charset="0"/>
                <a:cs typeface="Times New Roman" panose="02020603050405020304" pitchFamily="18" charset="0"/>
              </a:rPr>
              <a:t>These will have to be utilize to maximize model accuracy. The outputs would help provide doctors insights into factors linked with heart disease. In the end, the overall goal is an automated system that serves as decision support for doctors utilized</a:t>
            </a:r>
            <a:endParaRPr lang="en-IN" sz="18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9AAC301-59A9-CD00-1E7A-A5E6C4A98BA9}"/>
              </a:ext>
            </a:extLst>
          </p:cNvPr>
          <p:cNvPicPr>
            <a:picLocks noChangeAspect="1"/>
          </p:cNvPicPr>
          <p:nvPr/>
        </p:nvPicPr>
        <p:blipFill>
          <a:blip r:embed="rId2"/>
          <a:stretch>
            <a:fillRect/>
          </a:stretch>
        </p:blipFill>
        <p:spPr>
          <a:xfrm>
            <a:off x="6778283" y="0"/>
            <a:ext cx="5413717" cy="1493649"/>
          </a:xfrm>
          <a:prstGeom prst="rect">
            <a:avLst/>
          </a:prstGeom>
        </p:spPr>
      </p:pic>
      <p:pic>
        <p:nvPicPr>
          <p:cNvPr id="5" name="Picture 4">
            <a:extLst>
              <a:ext uri="{FF2B5EF4-FFF2-40B4-BE49-F238E27FC236}">
                <a16:creationId xmlns:a16="http://schemas.microsoft.com/office/drawing/2014/main" id="{C4F60891-D3F2-E919-983F-15FC5D9F528E}"/>
              </a:ext>
            </a:extLst>
          </p:cNvPr>
          <p:cNvPicPr>
            <a:picLocks noChangeAspect="1"/>
          </p:cNvPicPr>
          <p:nvPr/>
        </p:nvPicPr>
        <p:blipFill>
          <a:blip r:embed="rId3"/>
          <a:stretch>
            <a:fillRect/>
          </a:stretch>
        </p:blipFill>
        <p:spPr>
          <a:xfrm>
            <a:off x="6327140" y="6088082"/>
            <a:ext cx="5864860" cy="652329"/>
          </a:xfrm>
          <a:prstGeom prst="rect">
            <a:avLst/>
          </a:prstGeom>
        </p:spPr>
      </p:pic>
    </p:spTree>
    <p:extLst>
      <p:ext uri="{BB962C8B-B14F-4D97-AF65-F5344CB8AC3E}">
        <p14:creationId xmlns:p14="http://schemas.microsoft.com/office/powerpoint/2010/main" val="2261621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4697D-436A-51B8-3CE1-03E60EB6CD6D}"/>
              </a:ext>
            </a:extLst>
          </p:cNvPr>
          <p:cNvSpPr>
            <a:spLocks noGrp="1"/>
          </p:cNvSpPr>
          <p:nvPr>
            <p:ph type="title"/>
          </p:nvPr>
        </p:nvSpPr>
        <p:spPr>
          <a:xfrm>
            <a:off x="838200" y="365125"/>
            <a:ext cx="3913094" cy="594099"/>
          </a:xfrm>
        </p:spPr>
        <p:txBody>
          <a:bodyPr>
            <a:normAutofit/>
          </a:bodyPr>
          <a:lstStyle/>
          <a:p>
            <a:r>
              <a:rPr lang="en-IN" sz="2400" b="1" dirty="0">
                <a:latin typeface="Times New Roman" panose="02020603050405020304" pitchFamily="18" charset="0"/>
                <a:cs typeface="Times New Roman" panose="02020603050405020304" pitchFamily="18" charset="0"/>
              </a:rPr>
              <a:t>DATA DICTIONARY</a:t>
            </a:r>
          </a:p>
        </p:txBody>
      </p:sp>
      <p:sp>
        <p:nvSpPr>
          <p:cNvPr id="3" name="Content Placeholder 2">
            <a:extLst>
              <a:ext uri="{FF2B5EF4-FFF2-40B4-BE49-F238E27FC236}">
                <a16:creationId xmlns:a16="http://schemas.microsoft.com/office/drawing/2014/main" id="{B6655615-947E-3330-4B2D-C5DE5CABFAB2}"/>
              </a:ext>
            </a:extLst>
          </p:cNvPr>
          <p:cNvSpPr>
            <a:spLocks noGrp="1"/>
          </p:cNvSpPr>
          <p:nvPr>
            <p:ph sz="half" idx="1"/>
          </p:nvPr>
        </p:nvSpPr>
        <p:spPr>
          <a:xfrm>
            <a:off x="658905" y="1398494"/>
            <a:ext cx="5105402" cy="4778469"/>
          </a:xfrm>
        </p:spPr>
        <p:txBody>
          <a:bodyPr>
            <a:normAutofit fontScale="55000" lnSpcReduction="20000"/>
          </a:bodyPr>
          <a:lstStyle/>
          <a:p>
            <a:pPr marL="0" indent="0" algn="l">
              <a:buNone/>
            </a:pPr>
            <a:r>
              <a:rPr lang="en-US" sz="3300" b="1" i="0" dirty="0">
                <a:solidFill>
                  <a:srgbClr val="1C1917"/>
                </a:solidFill>
                <a:effectLst/>
                <a:latin typeface="Times New Roman" panose="02020603050405020304" pitchFamily="18" charset="0"/>
                <a:cs typeface="Times New Roman" panose="02020603050405020304" pitchFamily="18" charset="0"/>
              </a:rPr>
              <a:t>Data Contents: </a:t>
            </a:r>
          </a:p>
          <a:p>
            <a:pPr marL="0" indent="0" algn="l">
              <a:buNone/>
            </a:pPr>
            <a:r>
              <a:rPr lang="en-US" sz="2900" b="0" i="0" dirty="0">
                <a:solidFill>
                  <a:srgbClr val="1C1917"/>
                </a:solidFill>
                <a:effectLst/>
                <a:latin typeface="Times New Roman" panose="02020603050405020304" pitchFamily="18" charset="0"/>
                <a:cs typeface="Times New Roman" panose="02020603050405020304" pitchFamily="18" charset="0"/>
              </a:rPr>
              <a:t>There are 303 observations and 14 feature columns in the dataset. The feature columns represent various attributes and measurements related to patients like:</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Age: age of the patient</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Sex: gender of patient</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Chest Pain Type: type of chest pain experienced</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Resting BP: resting blood pressure</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Cholesterol: cholesterol measurement</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Fasting BS: fasting blood sugar measurement</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Resting ECG: resting electrocardiogram results</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Max HR: maximum heart rate achieved</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Exercise Angina: exercise induced angina</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ST</a:t>
            </a:r>
            <a:r>
              <a:rPr lang="en-US" sz="2900" dirty="0">
                <a:solidFill>
                  <a:srgbClr val="1C1917"/>
                </a:solidFill>
                <a:latin typeface="Times New Roman" panose="02020603050405020304" pitchFamily="18" charset="0"/>
                <a:cs typeface="Times New Roman" panose="02020603050405020304" pitchFamily="18" charset="0"/>
              </a:rPr>
              <a:t> </a:t>
            </a:r>
            <a:r>
              <a:rPr lang="en-US" sz="2900" b="0" i="0" dirty="0">
                <a:solidFill>
                  <a:srgbClr val="1C1917"/>
                </a:solidFill>
                <a:effectLst/>
                <a:latin typeface="Times New Roman" panose="02020603050405020304" pitchFamily="18" charset="0"/>
                <a:cs typeface="Times New Roman" panose="02020603050405020304" pitchFamily="18" charset="0"/>
              </a:rPr>
              <a:t>Slope: peak exercise ST segment slope</a:t>
            </a:r>
          </a:p>
          <a:p>
            <a:pPr marL="0" indent="0" algn="l">
              <a:buNone/>
            </a:pPr>
            <a:r>
              <a:rPr lang="en-US" sz="2900" b="0" i="0" dirty="0">
                <a:solidFill>
                  <a:srgbClr val="1C1917"/>
                </a:solidFill>
                <a:effectLst/>
                <a:latin typeface="Times New Roman" panose="02020603050405020304" pitchFamily="18" charset="0"/>
                <a:cs typeface="Times New Roman" panose="02020603050405020304" pitchFamily="18" charset="0"/>
              </a:rPr>
              <a:t>The target variable is called 'Heart Disease’ and represents whether the patient has heart disease or not with values 0 (no disease) or 1 (has disease).</a:t>
            </a:r>
          </a:p>
          <a:p>
            <a:endParaRPr lang="en-IN" dirty="0"/>
          </a:p>
        </p:txBody>
      </p:sp>
      <p:pic>
        <p:nvPicPr>
          <p:cNvPr id="5" name="Picture 4">
            <a:extLst>
              <a:ext uri="{FF2B5EF4-FFF2-40B4-BE49-F238E27FC236}">
                <a16:creationId xmlns:a16="http://schemas.microsoft.com/office/drawing/2014/main" id="{0C802A26-166A-884D-9818-DF8B225CEC8F}"/>
              </a:ext>
            </a:extLst>
          </p:cNvPr>
          <p:cNvPicPr>
            <a:picLocks noChangeAspect="1"/>
          </p:cNvPicPr>
          <p:nvPr/>
        </p:nvPicPr>
        <p:blipFill>
          <a:blip r:embed="rId2"/>
          <a:stretch>
            <a:fillRect/>
          </a:stretch>
        </p:blipFill>
        <p:spPr>
          <a:xfrm>
            <a:off x="6778283" y="0"/>
            <a:ext cx="5413717" cy="1493649"/>
          </a:xfrm>
          <a:prstGeom prst="rect">
            <a:avLst/>
          </a:prstGeom>
        </p:spPr>
      </p:pic>
      <p:pic>
        <p:nvPicPr>
          <p:cNvPr id="6" name="Picture 5">
            <a:extLst>
              <a:ext uri="{FF2B5EF4-FFF2-40B4-BE49-F238E27FC236}">
                <a16:creationId xmlns:a16="http://schemas.microsoft.com/office/drawing/2014/main" id="{C0DDEA96-6287-0751-C401-A44E247DE513}"/>
              </a:ext>
            </a:extLst>
          </p:cNvPr>
          <p:cNvPicPr>
            <a:picLocks noChangeAspect="1"/>
          </p:cNvPicPr>
          <p:nvPr/>
        </p:nvPicPr>
        <p:blipFill>
          <a:blip r:embed="rId3"/>
          <a:stretch>
            <a:fillRect/>
          </a:stretch>
        </p:blipFill>
        <p:spPr>
          <a:xfrm>
            <a:off x="6327140" y="6205671"/>
            <a:ext cx="5864860" cy="652329"/>
          </a:xfrm>
          <a:prstGeom prst="rect">
            <a:avLst/>
          </a:prstGeom>
        </p:spPr>
      </p:pic>
      <p:sp>
        <p:nvSpPr>
          <p:cNvPr id="13" name="Content Placeholder 12">
            <a:extLst>
              <a:ext uri="{FF2B5EF4-FFF2-40B4-BE49-F238E27FC236}">
                <a16:creationId xmlns:a16="http://schemas.microsoft.com/office/drawing/2014/main" id="{C107D0B3-DF0D-BAA4-56FC-15152580CDCE}"/>
              </a:ext>
            </a:extLst>
          </p:cNvPr>
          <p:cNvSpPr>
            <a:spLocks noGrp="1"/>
          </p:cNvSpPr>
          <p:nvPr>
            <p:ph sz="half" idx="2"/>
          </p:nvPr>
        </p:nvSpPr>
        <p:spPr>
          <a:xfrm>
            <a:off x="7001434" y="1398494"/>
            <a:ext cx="4848935" cy="4351338"/>
          </a:xfrm>
        </p:spPr>
        <p:txBody>
          <a:bodyPr>
            <a:normAutofit fontScale="55000" lnSpcReduction="20000"/>
          </a:bodyPr>
          <a:lstStyle/>
          <a:p>
            <a:pPr marL="0" indent="0" algn="l">
              <a:buNone/>
            </a:pPr>
            <a:r>
              <a:rPr lang="en-US" sz="3300" b="1" i="0" dirty="0">
                <a:solidFill>
                  <a:srgbClr val="1C1917"/>
                </a:solidFill>
                <a:effectLst/>
                <a:latin typeface="Times New Roman" panose="02020603050405020304" pitchFamily="18" charset="0"/>
                <a:cs typeface="Times New Roman" panose="02020603050405020304" pitchFamily="18" charset="0"/>
              </a:rPr>
              <a:t>Data Characteristics:</a:t>
            </a:r>
          </a:p>
          <a:p>
            <a:pPr algn="l">
              <a:buFont typeface="Arial" panose="020B0604020202020204" pitchFamily="34" charset="0"/>
              <a:buChar char="•"/>
            </a:pPr>
            <a:r>
              <a:rPr lang="en-US" b="0" i="0" dirty="0">
                <a:solidFill>
                  <a:srgbClr val="1C1917"/>
                </a:solidFill>
                <a:effectLst/>
                <a:latin typeface="Times New Roman" panose="02020603050405020304" pitchFamily="18" charset="0"/>
                <a:cs typeface="Times New Roman" panose="02020603050405020304" pitchFamily="18" charset="0"/>
              </a:rPr>
              <a:t>Number of instances: 303</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Number of Features: 13 clinical features</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Target Variable: heart disease</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Type of Learning: Supervised classification</a:t>
            </a:r>
          </a:p>
          <a:p>
            <a:pPr algn="l">
              <a:buFont typeface="Arial" panose="020B0604020202020204" pitchFamily="34" charset="0"/>
              <a:buChar char="•"/>
            </a:pPr>
            <a:r>
              <a:rPr lang="en-US" sz="2900" b="0" i="0" dirty="0">
                <a:solidFill>
                  <a:srgbClr val="1C1917"/>
                </a:solidFill>
                <a:effectLst/>
                <a:latin typeface="Times New Roman" panose="02020603050405020304" pitchFamily="18" charset="0"/>
                <a:cs typeface="Times New Roman" panose="02020603050405020304" pitchFamily="18" charset="0"/>
              </a:rPr>
              <a:t>Balanced classes</a:t>
            </a:r>
            <a:r>
              <a:rPr lang="en-US" b="0" i="0" dirty="0">
                <a:solidFill>
                  <a:srgbClr val="1C1917"/>
                </a:solidFill>
                <a:effectLst/>
                <a:latin typeface="Times New Roman" panose="02020603050405020304" pitchFamily="18" charset="0"/>
                <a:cs typeface="Times New Roman" panose="02020603050405020304" pitchFamily="18" charset="0"/>
              </a:rPr>
              <a:t>: Nearly balanced data with 55% (165) negative class samples and 45% (138) positive class samples</a:t>
            </a:r>
          </a:p>
          <a:p>
            <a:pPr marL="0" indent="0">
              <a:buNone/>
            </a:pPr>
            <a:br>
              <a:rPr lang="en-US" dirty="0"/>
            </a:br>
            <a:endParaRPr lang="en-IN" dirty="0"/>
          </a:p>
        </p:txBody>
      </p:sp>
    </p:spTree>
    <p:extLst>
      <p:ext uri="{BB962C8B-B14F-4D97-AF65-F5344CB8AC3E}">
        <p14:creationId xmlns:p14="http://schemas.microsoft.com/office/powerpoint/2010/main" val="4597459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628BC-BC16-4CE8-FA89-8A246143AB81}"/>
              </a:ext>
            </a:extLst>
          </p:cNvPr>
          <p:cNvSpPr>
            <a:spLocks noGrp="1"/>
          </p:cNvSpPr>
          <p:nvPr>
            <p:ph type="title"/>
          </p:nvPr>
        </p:nvSpPr>
        <p:spPr>
          <a:xfrm>
            <a:off x="838199" y="365126"/>
            <a:ext cx="4809565" cy="567204"/>
          </a:xfrm>
        </p:spPr>
        <p:txBody>
          <a:bodyPr>
            <a:normAutofit/>
          </a:bodyPr>
          <a:lstStyle/>
          <a:p>
            <a:r>
              <a:rPr lang="en-IN" sz="2400" b="1" dirty="0">
                <a:latin typeface="Times New Roman" panose="02020603050405020304" pitchFamily="18" charset="0"/>
                <a:cs typeface="Times New Roman" panose="02020603050405020304" pitchFamily="18" charset="0"/>
              </a:rPr>
              <a:t>Correlation Matrix</a:t>
            </a:r>
          </a:p>
        </p:txBody>
      </p:sp>
      <p:sp>
        <p:nvSpPr>
          <p:cNvPr id="3" name="Content Placeholder 2">
            <a:extLst>
              <a:ext uri="{FF2B5EF4-FFF2-40B4-BE49-F238E27FC236}">
                <a16:creationId xmlns:a16="http://schemas.microsoft.com/office/drawing/2014/main" id="{B1FDB67D-F73C-9F93-07F5-091E5531F53C}"/>
              </a:ext>
            </a:extLst>
          </p:cNvPr>
          <p:cNvSpPr>
            <a:spLocks noGrp="1"/>
          </p:cNvSpPr>
          <p:nvPr>
            <p:ph idx="1"/>
          </p:nvPr>
        </p:nvSpPr>
        <p:spPr>
          <a:xfrm>
            <a:off x="838200" y="2141537"/>
            <a:ext cx="10663518" cy="4351338"/>
          </a:xfrm>
        </p:spPr>
        <p:txBody>
          <a:bodyPr/>
          <a:lstStyle/>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The correlation matrix showed important features like chest pain, max heart rate, slope, etc. have a high correlation to heart disease presence.</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Checking the target variable distribution showed a nearly balanced dataset with about 45% minority (disease) class.</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The feature distributions in the histograms showed normal distribution for most features.</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Old peak seems to have a long tail distribution while </a:t>
            </a:r>
            <a:r>
              <a:rPr lang="en-US" sz="1800" b="0" i="0" dirty="0" err="1">
                <a:solidFill>
                  <a:srgbClr val="1C1917"/>
                </a:solidFill>
                <a:effectLst/>
                <a:latin typeface="Times New Roman" panose="02020603050405020304" pitchFamily="18" charset="0"/>
                <a:cs typeface="Times New Roman" panose="02020603050405020304" pitchFamily="18" charset="0"/>
              </a:rPr>
              <a:t>thalach</a:t>
            </a:r>
            <a:r>
              <a:rPr lang="en-US" sz="1800" b="0" i="0" dirty="0">
                <a:solidFill>
                  <a:srgbClr val="1C1917"/>
                </a:solidFill>
                <a:effectLst/>
                <a:latin typeface="Times New Roman" panose="02020603050405020304" pitchFamily="18" charset="0"/>
                <a:cs typeface="Times New Roman" panose="02020603050405020304" pitchFamily="18" charset="0"/>
              </a:rPr>
              <a:t> was left-skewed.</a:t>
            </a:r>
          </a:p>
          <a:p>
            <a:pPr marL="0" indent="0">
              <a:buNone/>
            </a:pPr>
            <a:endParaRPr lang="en-IN" dirty="0"/>
          </a:p>
        </p:txBody>
      </p:sp>
      <p:pic>
        <p:nvPicPr>
          <p:cNvPr id="4" name="Picture 3">
            <a:extLst>
              <a:ext uri="{FF2B5EF4-FFF2-40B4-BE49-F238E27FC236}">
                <a16:creationId xmlns:a16="http://schemas.microsoft.com/office/drawing/2014/main" id="{B7250B4A-A3A9-F870-6B21-099B4CCDEDA2}"/>
              </a:ext>
            </a:extLst>
          </p:cNvPr>
          <p:cNvPicPr>
            <a:picLocks noChangeAspect="1"/>
          </p:cNvPicPr>
          <p:nvPr/>
        </p:nvPicPr>
        <p:blipFill>
          <a:blip r:embed="rId2"/>
          <a:stretch>
            <a:fillRect/>
          </a:stretch>
        </p:blipFill>
        <p:spPr>
          <a:xfrm>
            <a:off x="6741459" y="0"/>
            <a:ext cx="5413717" cy="1493649"/>
          </a:xfrm>
          <a:prstGeom prst="rect">
            <a:avLst/>
          </a:prstGeom>
        </p:spPr>
      </p:pic>
      <p:pic>
        <p:nvPicPr>
          <p:cNvPr id="5" name="Picture 4">
            <a:extLst>
              <a:ext uri="{FF2B5EF4-FFF2-40B4-BE49-F238E27FC236}">
                <a16:creationId xmlns:a16="http://schemas.microsoft.com/office/drawing/2014/main" id="{BE90B52E-5486-D2BE-A9E9-28A9F1FFF4E2}"/>
              </a:ext>
            </a:extLst>
          </p:cNvPr>
          <p:cNvPicPr>
            <a:picLocks noChangeAspect="1"/>
          </p:cNvPicPr>
          <p:nvPr/>
        </p:nvPicPr>
        <p:blipFill>
          <a:blip r:embed="rId3"/>
          <a:stretch>
            <a:fillRect/>
          </a:stretch>
        </p:blipFill>
        <p:spPr>
          <a:xfrm>
            <a:off x="6327140" y="6166710"/>
            <a:ext cx="5864860" cy="652329"/>
          </a:xfrm>
          <a:prstGeom prst="rect">
            <a:avLst/>
          </a:prstGeom>
        </p:spPr>
      </p:pic>
    </p:spTree>
    <p:extLst>
      <p:ext uri="{BB962C8B-B14F-4D97-AF65-F5344CB8AC3E}">
        <p14:creationId xmlns:p14="http://schemas.microsoft.com/office/powerpoint/2010/main" val="2169102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4801642-4B55-3D53-19ED-B6A2AE3BD779}"/>
              </a:ext>
            </a:extLst>
          </p:cNvPr>
          <p:cNvPicPr>
            <a:picLocks noChangeAspect="1"/>
          </p:cNvPicPr>
          <p:nvPr/>
        </p:nvPicPr>
        <p:blipFill>
          <a:blip r:embed="rId2"/>
          <a:stretch>
            <a:fillRect/>
          </a:stretch>
        </p:blipFill>
        <p:spPr>
          <a:xfrm>
            <a:off x="1922918" y="259976"/>
            <a:ext cx="8001011" cy="5369859"/>
          </a:xfrm>
          <a:prstGeom prst="rect">
            <a:avLst/>
          </a:prstGeom>
        </p:spPr>
      </p:pic>
      <p:pic>
        <p:nvPicPr>
          <p:cNvPr id="5" name="Picture 4">
            <a:extLst>
              <a:ext uri="{FF2B5EF4-FFF2-40B4-BE49-F238E27FC236}">
                <a16:creationId xmlns:a16="http://schemas.microsoft.com/office/drawing/2014/main" id="{A416C021-748E-331C-DF42-A10B39F10D8E}"/>
              </a:ext>
            </a:extLst>
          </p:cNvPr>
          <p:cNvPicPr>
            <a:picLocks noChangeAspect="1"/>
          </p:cNvPicPr>
          <p:nvPr/>
        </p:nvPicPr>
        <p:blipFill>
          <a:blip r:embed="rId3"/>
          <a:stretch>
            <a:fillRect/>
          </a:stretch>
        </p:blipFill>
        <p:spPr>
          <a:xfrm>
            <a:off x="2026024" y="5629835"/>
            <a:ext cx="7395882" cy="869577"/>
          </a:xfrm>
          <a:prstGeom prst="rect">
            <a:avLst/>
          </a:prstGeom>
        </p:spPr>
      </p:pic>
    </p:spTree>
    <p:extLst>
      <p:ext uri="{BB962C8B-B14F-4D97-AF65-F5344CB8AC3E}">
        <p14:creationId xmlns:p14="http://schemas.microsoft.com/office/powerpoint/2010/main" val="3475404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80575-5010-FCBB-2CE0-71CA8C9C6E9A}"/>
              </a:ext>
            </a:extLst>
          </p:cNvPr>
          <p:cNvSpPr>
            <a:spLocks noGrp="1"/>
          </p:cNvSpPr>
          <p:nvPr>
            <p:ph type="title"/>
          </p:nvPr>
        </p:nvSpPr>
        <p:spPr>
          <a:xfrm>
            <a:off x="838200" y="365126"/>
            <a:ext cx="5864860" cy="652330"/>
          </a:xfrm>
        </p:spPr>
        <p:txBody>
          <a:bodyPr>
            <a:normAutofit/>
          </a:bodyPr>
          <a:lstStyle/>
          <a:p>
            <a:r>
              <a:rPr lang="en-IN" sz="2400" b="1" dirty="0">
                <a:latin typeface="Times New Roman" panose="02020603050405020304" pitchFamily="18" charset="0"/>
                <a:cs typeface="Times New Roman" panose="02020603050405020304" pitchFamily="18" charset="0"/>
              </a:rPr>
              <a:t>DATA</a:t>
            </a:r>
            <a:r>
              <a:rPr lang="en-IN" sz="2400" dirty="0">
                <a:latin typeface="Times New Roman" panose="02020603050405020304" pitchFamily="18" charset="0"/>
                <a:cs typeface="Times New Roman" panose="02020603050405020304" pitchFamily="18" charset="0"/>
              </a:rPr>
              <a:t> </a:t>
            </a:r>
            <a:r>
              <a:rPr lang="en-IN" sz="2400" b="1" dirty="0">
                <a:latin typeface="Times New Roman" panose="02020603050405020304" pitchFamily="18" charset="0"/>
                <a:cs typeface="Times New Roman" panose="02020603050405020304" pitchFamily="18" charset="0"/>
              </a:rPr>
              <a:t>MODEL</a:t>
            </a:r>
          </a:p>
        </p:txBody>
      </p:sp>
      <p:pic>
        <p:nvPicPr>
          <p:cNvPr id="3" name="Picture 2">
            <a:extLst>
              <a:ext uri="{FF2B5EF4-FFF2-40B4-BE49-F238E27FC236}">
                <a16:creationId xmlns:a16="http://schemas.microsoft.com/office/drawing/2014/main" id="{9F265EA7-63CC-54E1-5D65-EC6D52C99C5B}"/>
              </a:ext>
            </a:extLst>
          </p:cNvPr>
          <p:cNvPicPr>
            <a:picLocks noChangeAspect="1"/>
          </p:cNvPicPr>
          <p:nvPr/>
        </p:nvPicPr>
        <p:blipFill>
          <a:blip r:embed="rId2"/>
          <a:stretch>
            <a:fillRect/>
          </a:stretch>
        </p:blipFill>
        <p:spPr>
          <a:xfrm>
            <a:off x="6778283" y="14288"/>
            <a:ext cx="5413717" cy="1493649"/>
          </a:xfrm>
          <a:prstGeom prst="rect">
            <a:avLst/>
          </a:prstGeom>
        </p:spPr>
      </p:pic>
      <p:pic>
        <p:nvPicPr>
          <p:cNvPr id="4" name="Picture 3">
            <a:extLst>
              <a:ext uri="{FF2B5EF4-FFF2-40B4-BE49-F238E27FC236}">
                <a16:creationId xmlns:a16="http://schemas.microsoft.com/office/drawing/2014/main" id="{D4A3580C-4FC6-2D88-63C4-C215F93C1462}"/>
              </a:ext>
            </a:extLst>
          </p:cNvPr>
          <p:cNvPicPr>
            <a:picLocks noChangeAspect="1"/>
          </p:cNvPicPr>
          <p:nvPr/>
        </p:nvPicPr>
        <p:blipFill>
          <a:blip r:embed="rId3"/>
          <a:stretch>
            <a:fillRect/>
          </a:stretch>
        </p:blipFill>
        <p:spPr>
          <a:xfrm>
            <a:off x="6327140" y="6205671"/>
            <a:ext cx="5864860" cy="652329"/>
          </a:xfrm>
          <a:prstGeom prst="rect">
            <a:avLst/>
          </a:prstGeom>
        </p:spPr>
      </p:pic>
      <p:pic>
        <p:nvPicPr>
          <p:cNvPr id="5" name="Picture 4">
            <a:extLst>
              <a:ext uri="{FF2B5EF4-FFF2-40B4-BE49-F238E27FC236}">
                <a16:creationId xmlns:a16="http://schemas.microsoft.com/office/drawing/2014/main" id="{3B297353-F5FB-6F10-6F65-EDF8301671CA}"/>
              </a:ext>
            </a:extLst>
          </p:cNvPr>
          <p:cNvPicPr>
            <a:picLocks noChangeAspect="1"/>
          </p:cNvPicPr>
          <p:nvPr/>
        </p:nvPicPr>
        <p:blipFill>
          <a:blip r:embed="rId4"/>
          <a:stretch>
            <a:fillRect/>
          </a:stretch>
        </p:blipFill>
        <p:spPr>
          <a:xfrm>
            <a:off x="1945341" y="1658472"/>
            <a:ext cx="7933765" cy="4056718"/>
          </a:xfrm>
          <a:prstGeom prst="rect">
            <a:avLst/>
          </a:prstGeom>
        </p:spPr>
      </p:pic>
    </p:spTree>
    <p:extLst>
      <p:ext uri="{BB962C8B-B14F-4D97-AF65-F5344CB8AC3E}">
        <p14:creationId xmlns:p14="http://schemas.microsoft.com/office/powerpoint/2010/main" val="732302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6062F-E3BC-239B-7AB0-ECEF717669C1}"/>
              </a:ext>
            </a:extLst>
          </p:cNvPr>
          <p:cNvSpPr>
            <a:spLocks noGrp="1"/>
          </p:cNvSpPr>
          <p:nvPr>
            <p:ph type="title"/>
          </p:nvPr>
        </p:nvSpPr>
        <p:spPr>
          <a:xfrm>
            <a:off x="838200" y="365126"/>
            <a:ext cx="5257800" cy="576168"/>
          </a:xfrm>
        </p:spPr>
        <p:txBody>
          <a:bodyPr>
            <a:normAutofit fontScale="90000"/>
          </a:bodyPr>
          <a:lstStyle/>
          <a:p>
            <a:r>
              <a:rPr lang="en-IN" sz="2400" b="1" dirty="0">
                <a:latin typeface="Times New Roman" panose="02020603050405020304" pitchFamily="18" charset="0"/>
                <a:cs typeface="Times New Roman" panose="02020603050405020304" pitchFamily="18" charset="0"/>
              </a:rPr>
              <a:t>MACHINE LEARNING CLASSIFIERS</a:t>
            </a:r>
          </a:p>
        </p:txBody>
      </p:sp>
      <p:sp>
        <p:nvSpPr>
          <p:cNvPr id="3" name="Content Placeholder 2">
            <a:extLst>
              <a:ext uri="{FF2B5EF4-FFF2-40B4-BE49-F238E27FC236}">
                <a16:creationId xmlns:a16="http://schemas.microsoft.com/office/drawing/2014/main" id="{8857D6E2-1853-641A-DC07-7E31AF334C7F}"/>
              </a:ext>
            </a:extLst>
          </p:cNvPr>
          <p:cNvSpPr>
            <a:spLocks noGrp="1"/>
          </p:cNvSpPr>
          <p:nvPr>
            <p:ph idx="1"/>
          </p:nvPr>
        </p:nvSpPr>
        <p:spPr>
          <a:xfrm>
            <a:off x="838200" y="1493649"/>
            <a:ext cx="10515600" cy="4648222"/>
          </a:xfrm>
        </p:spPr>
        <p:txBody>
          <a:bodyPr>
            <a:normAutofit/>
          </a:bodyPr>
          <a:lstStyle/>
          <a:p>
            <a:pPr marL="0" indent="0">
              <a:buNone/>
            </a:pPr>
            <a:r>
              <a:rPr lang="en-US" sz="1800" dirty="0">
                <a:solidFill>
                  <a:srgbClr val="1C1917"/>
                </a:solidFill>
                <a:latin typeface="Times New Roman" panose="02020603050405020304" pitchFamily="18" charset="0"/>
                <a:cs typeface="Times New Roman" panose="02020603050405020304" pitchFamily="18" charset="0"/>
              </a:rPr>
              <a:t>H</a:t>
            </a:r>
            <a:r>
              <a:rPr lang="en-US" sz="1800" b="0" i="0" dirty="0">
                <a:solidFill>
                  <a:srgbClr val="1C1917"/>
                </a:solidFill>
                <a:effectLst/>
                <a:latin typeface="Times New Roman" panose="02020603050405020304" pitchFamily="18" charset="0"/>
                <a:cs typeface="Times New Roman" panose="02020603050405020304" pitchFamily="18" charset="0"/>
              </a:rPr>
              <a:t>ere are the main machine learning classifiers that have been used for building models to predict heart disease in this project:</a:t>
            </a:r>
          </a:p>
          <a:p>
            <a:pPr marL="514350" indent="-514350">
              <a:buFont typeface="+mj-lt"/>
              <a:buAutoNum type="arabicPeriod"/>
            </a:pPr>
            <a:r>
              <a:rPr lang="en-IN" sz="1800" b="0" i="0" dirty="0">
                <a:solidFill>
                  <a:srgbClr val="1C1917"/>
                </a:solidFill>
                <a:effectLst/>
                <a:latin typeface="Times New Roman" panose="02020603050405020304" pitchFamily="18" charset="0"/>
                <a:cs typeface="Times New Roman" panose="02020603050405020304" pitchFamily="18" charset="0"/>
              </a:rPr>
              <a:t>Logistic Regression</a:t>
            </a:r>
          </a:p>
          <a:p>
            <a:pPr marL="514350" indent="-514350">
              <a:buFont typeface="+mj-lt"/>
              <a:buAutoNum type="arabicPeriod"/>
            </a:pPr>
            <a:r>
              <a:rPr lang="en-IN" sz="1800" b="0" i="0" dirty="0">
                <a:solidFill>
                  <a:srgbClr val="1C1917"/>
                </a:solidFill>
                <a:effectLst/>
                <a:latin typeface="Times New Roman" panose="02020603050405020304" pitchFamily="18" charset="0"/>
                <a:cs typeface="Times New Roman" panose="02020603050405020304" pitchFamily="18" charset="0"/>
              </a:rPr>
              <a:t>Decision Tree Classifier</a:t>
            </a:r>
            <a:endParaRPr lang="en-IN" sz="1800" dirty="0">
              <a:solidFill>
                <a:srgbClr val="1C1917"/>
              </a:solidFill>
              <a:latin typeface="Times New Roman" panose="02020603050405020304" pitchFamily="18" charset="0"/>
              <a:cs typeface="Times New Roman" panose="02020603050405020304" pitchFamily="18" charset="0"/>
            </a:endParaRPr>
          </a:p>
          <a:p>
            <a:pPr marL="514350" indent="-514350">
              <a:buFont typeface="+mj-lt"/>
              <a:buAutoNum type="arabicPeriod"/>
            </a:pPr>
            <a:r>
              <a:rPr lang="en-IN" sz="1800" b="0" i="0" dirty="0">
                <a:solidFill>
                  <a:srgbClr val="1C1917"/>
                </a:solidFill>
                <a:effectLst/>
                <a:latin typeface="Times New Roman" panose="02020603050405020304" pitchFamily="18" charset="0"/>
                <a:cs typeface="Times New Roman" panose="02020603050405020304" pitchFamily="18" charset="0"/>
              </a:rPr>
              <a:t>Random Forest Classifier</a:t>
            </a:r>
          </a:p>
          <a:p>
            <a:pPr marL="514350" indent="-514350">
              <a:buFont typeface="+mj-lt"/>
              <a:buAutoNum type="arabicPeriod"/>
            </a:pPr>
            <a:r>
              <a:rPr lang="en-IN" sz="1800" b="0" i="0" dirty="0">
                <a:solidFill>
                  <a:srgbClr val="1C1917"/>
                </a:solidFill>
                <a:effectLst/>
                <a:latin typeface="Times New Roman" panose="02020603050405020304" pitchFamily="18" charset="0"/>
                <a:cs typeface="Times New Roman" panose="02020603050405020304" pitchFamily="18" charset="0"/>
              </a:rPr>
              <a:t>SVM (Support Vector Machines)</a:t>
            </a:r>
            <a:endParaRPr lang="en-IN" sz="1800" dirty="0">
              <a:solidFill>
                <a:srgbClr val="1C1917"/>
              </a:solidFill>
              <a:latin typeface="Times New Roman" panose="02020603050405020304" pitchFamily="18" charset="0"/>
              <a:cs typeface="Times New Roman" panose="02020603050405020304" pitchFamily="18" charset="0"/>
            </a:endParaRPr>
          </a:p>
          <a:p>
            <a:pPr marL="514350" indent="-514350">
              <a:buFont typeface="+mj-lt"/>
              <a:buAutoNum type="arabicPeriod"/>
            </a:pPr>
            <a:r>
              <a:rPr lang="en-IN" sz="1800" b="0" i="0" dirty="0">
                <a:solidFill>
                  <a:srgbClr val="1C1917"/>
                </a:solidFill>
                <a:effectLst/>
                <a:latin typeface="Times New Roman" panose="02020603050405020304" pitchFamily="18" charset="0"/>
                <a:cs typeface="Times New Roman" panose="02020603050405020304" pitchFamily="18" charset="0"/>
              </a:rPr>
              <a:t>K-Nearest </a:t>
            </a:r>
            <a:r>
              <a:rPr lang="en-IN" sz="1800" b="0" i="0" dirty="0" err="1">
                <a:solidFill>
                  <a:srgbClr val="1C1917"/>
                </a:solidFill>
                <a:effectLst/>
                <a:latin typeface="Times New Roman" panose="02020603050405020304" pitchFamily="18" charset="0"/>
                <a:cs typeface="Times New Roman" panose="02020603050405020304" pitchFamily="18" charset="0"/>
              </a:rPr>
              <a:t>Neighbors</a:t>
            </a:r>
            <a:endParaRPr lang="en-IN" sz="18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250B383-C9A3-0F10-E45F-6BFD06016DBD}"/>
              </a:ext>
            </a:extLst>
          </p:cNvPr>
          <p:cNvPicPr>
            <a:picLocks noChangeAspect="1"/>
          </p:cNvPicPr>
          <p:nvPr/>
        </p:nvPicPr>
        <p:blipFill>
          <a:blip r:embed="rId2"/>
          <a:stretch>
            <a:fillRect/>
          </a:stretch>
        </p:blipFill>
        <p:spPr>
          <a:xfrm>
            <a:off x="6778283" y="0"/>
            <a:ext cx="5413717" cy="1493649"/>
          </a:xfrm>
          <a:prstGeom prst="rect">
            <a:avLst/>
          </a:prstGeom>
        </p:spPr>
      </p:pic>
      <p:pic>
        <p:nvPicPr>
          <p:cNvPr id="5" name="Picture 4">
            <a:extLst>
              <a:ext uri="{FF2B5EF4-FFF2-40B4-BE49-F238E27FC236}">
                <a16:creationId xmlns:a16="http://schemas.microsoft.com/office/drawing/2014/main" id="{932ADE15-05C2-7932-E717-DB5C3A15FF37}"/>
              </a:ext>
            </a:extLst>
          </p:cNvPr>
          <p:cNvPicPr>
            <a:picLocks noChangeAspect="1"/>
          </p:cNvPicPr>
          <p:nvPr/>
        </p:nvPicPr>
        <p:blipFill>
          <a:blip r:embed="rId3"/>
          <a:stretch>
            <a:fillRect/>
          </a:stretch>
        </p:blipFill>
        <p:spPr>
          <a:xfrm>
            <a:off x="6327140" y="6141871"/>
            <a:ext cx="5864860" cy="652329"/>
          </a:xfrm>
          <a:prstGeom prst="rect">
            <a:avLst/>
          </a:prstGeom>
        </p:spPr>
      </p:pic>
    </p:spTree>
    <p:extLst>
      <p:ext uri="{BB962C8B-B14F-4D97-AF65-F5344CB8AC3E}">
        <p14:creationId xmlns:p14="http://schemas.microsoft.com/office/powerpoint/2010/main" val="3888029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7CA371-7BD3-87AD-C8E2-8653C8880449}"/>
              </a:ext>
            </a:extLst>
          </p:cNvPr>
          <p:cNvSpPr>
            <a:spLocks noGrp="1"/>
          </p:cNvSpPr>
          <p:nvPr>
            <p:ph idx="1"/>
          </p:nvPr>
        </p:nvSpPr>
        <p:spPr>
          <a:xfrm>
            <a:off x="838200" y="1324303"/>
            <a:ext cx="4737847" cy="3794544"/>
          </a:xfrm>
        </p:spPr>
        <p:txBody>
          <a:bodyPr>
            <a:normAutofit/>
          </a:bodyPr>
          <a:lstStyle/>
          <a:p>
            <a:pPr marL="514350" indent="-514350">
              <a:buFont typeface="+mj-lt"/>
              <a:buAutoNum type="arabicPeriod"/>
            </a:pPr>
            <a:r>
              <a:rPr lang="en-IN" sz="2000" b="1" dirty="0">
                <a:latin typeface="Times New Roman" panose="02020603050405020304" pitchFamily="18" charset="0"/>
                <a:cs typeface="Times New Roman" panose="02020603050405020304" pitchFamily="18" charset="0"/>
              </a:rPr>
              <a:t>Logistic Regression</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A basic linear classification algorithm</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Assumes a logistic function relationship between input variables and output</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Models probability of binary target variable using a logistic function</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Simple and fast to train</a:t>
            </a:r>
          </a:p>
          <a:p>
            <a:pPr algn="l">
              <a:buFont typeface="Arial" panose="020B0604020202020204" pitchFamily="34" charset="0"/>
              <a:buChar char="•"/>
            </a:pPr>
            <a:r>
              <a:rPr lang="en-US" sz="1800" b="0" i="0" dirty="0">
                <a:solidFill>
                  <a:srgbClr val="1C1917"/>
                </a:solidFill>
                <a:effectLst/>
                <a:latin typeface="Times New Roman" panose="02020603050405020304" pitchFamily="18" charset="0"/>
                <a:cs typeface="Times New Roman" panose="02020603050405020304" pitchFamily="18" charset="0"/>
              </a:rPr>
              <a:t>Used as a baseline model</a:t>
            </a:r>
          </a:p>
          <a:p>
            <a:pPr marL="0" indent="0">
              <a:buNone/>
            </a:pP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3EF015F-D881-26AA-DB7D-CA954D1B0780}"/>
              </a:ext>
            </a:extLst>
          </p:cNvPr>
          <p:cNvPicPr>
            <a:picLocks noChangeAspect="1"/>
          </p:cNvPicPr>
          <p:nvPr/>
        </p:nvPicPr>
        <p:blipFill>
          <a:blip r:embed="rId2"/>
          <a:stretch>
            <a:fillRect/>
          </a:stretch>
        </p:blipFill>
        <p:spPr>
          <a:xfrm>
            <a:off x="6778283" y="0"/>
            <a:ext cx="5413717" cy="1493649"/>
          </a:xfrm>
          <a:prstGeom prst="rect">
            <a:avLst/>
          </a:prstGeom>
        </p:spPr>
      </p:pic>
      <p:pic>
        <p:nvPicPr>
          <p:cNvPr id="5" name="Picture 4">
            <a:extLst>
              <a:ext uri="{FF2B5EF4-FFF2-40B4-BE49-F238E27FC236}">
                <a16:creationId xmlns:a16="http://schemas.microsoft.com/office/drawing/2014/main" id="{E4F83CE8-DECA-9A67-B9B0-644AE85972CE}"/>
              </a:ext>
            </a:extLst>
          </p:cNvPr>
          <p:cNvPicPr>
            <a:picLocks noChangeAspect="1"/>
          </p:cNvPicPr>
          <p:nvPr/>
        </p:nvPicPr>
        <p:blipFill>
          <a:blip r:embed="rId3"/>
          <a:stretch>
            <a:fillRect/>
          </a:stretch>
        </p:blipFill>
        <p:spPr>
          <a:xfrm>
            <a:off x="6327140" y="6205671"/>
            <a:ext cx="5864860" cy="652329"/>
          </a:xfrm>
          <a:prstGeom prst="rect">
            <a:avLst/>
          </a:prstGeom>
        </p:spPr>
      </p:pic>
      <p:pic>
        <p:nvPicPr>
          <p:cNvPr id="7" name="Picture 6">
            <a:extLst>
              <a:ext uri="{FF2B5EF4-FFF2-40B4-BE49-F238E27FC236}">
                <a16:creationId xmlns:a16="http://schemas.microsoft.com/office/drawing/2014/main" id="{906A8071-D855-90C2-53BF-5CADAEF524D9}"/>
              </a:ext>
            </a:extLst>
          </p:cNvPr>
          <p:cNvPicPr>
            <a:picLocks noChangeAspect="1"/>
          </p:cNvPicPr>
          <p:nvPr/>
        </p:nvPicPr>
        <p:blipFill>
          <a:blip r:embed="rId4"/>
          <a:stretch>
            <a:fillRect/>
          </a:stretch>
        </p:blipFill>
        <p:spPr>
          <a:xfrm>
            <a:off x="5576047" y="1324304"/>
            <a:ext cx="5988424" cy="4371152"/>
          </a:xfrm>
          <a:prstGeom prst="rect">
            <a:avLst/>
          </a:prstGeom>
        </p:spPr>
      </p:pic>
    </p:spTree>
    <p:extLst>
      <p:ext uri="{BB962C8B-B14F-4D97-AF65-F5344CB8AC3E}">
        <p14:creationId xmlns:p14="http://schemas.microsoft.com/office/powerpoint/2010/main" val="16034818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356</TotalTime>
  <Words>951</Words>
  <Application>Microsoft Office PowerPoint</Application>
  <PresentationFormat>Widescreen</PresentationFormat>
  <Paragraphs>93</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Times New Roman</vt:lpstr>
      <vt:lpstr>Wingdings</vt:lpstr>
      <vt:lpstr>Office Theme</vt:lpstr>
      <vt:lpstr>HEART DISEASE PREDICTION USING MACHINE LEARNING ALGORITHM</vt:lpstr>
      <vt:lpstr>PROBLEM STATEMENT</vt:lpstr>
      <vt:lpstr>OBJECTIVE</vt:lpstr>
      <vt:lpstr>DATA DICTIONARY</vt:lpstr>
      <vt:lpstr>Correlation Matrix</vt:lpstr>
      <vt:lpstr>PowerPoint Presentation</vt:lpstr>
      <vt:lpstr>DATA MODEL</vt:lpstr>
      <vt:lpstr>MACHINE LEARNING CLASSIFIERS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 INSIGHT</vt:lpstr>
      <vt:lpstr>PowerPoint Presentation</vt:lpstr>
      <vt:lpstr>Final Model Implementation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 695-WS HEART DISEASE PREDICTION USING MACHINE LEARNING ALGORITHM</dc:title>
  <dc:creator>besta Medha</dc:creator>
  <cp:lastModifiedBy>Tarun Reddy</cp:lastModifiedBy>
  <cp:revision>7</cp:revision>
  <dcterms:created xsi:type="dcterms:W3CDTF">2023-12-14T16:11:37Z</dcterms:created>
  <dcterms:modified xsi:type="dcterms:W3CDTF">2024-11-12T20:16:17Z</dcterms:modified>
</cp:coreProperties>
</file>

<file path=docProps/thumbnail.jpeg>
</file>